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9"/>
  </p:sldMasterIdLst>
  <p:notesMasterIdLst>
    <p:notesMasterId r:id="rId52"/>
  </p:notesMasterIdLst>
  <p:handoutMasterIdLst>
    <p:handoutMasterId r:id="rId53"/>
  </p:handoutMasterIdLst>
  <p:sldIdLst>
    <p:sldId id="372" r:id="rId10"/>
    <p:sldId id="444" r:id="rId11"/>
    <p:sldId id="445" r:id="rId12"/>
    <p:sldId id="446" r:id="rId13"/>
    <p:sldId id="447" r:id="rId14"/>
    <p:sldId id="448" r:id="rId15"/>
    <p:sldId id="449" r:id="rId16"/>
    <p:sldId id="450" r:id="rId17"/>
    <p:sldId id="451" r:id="rId18"/>
    <p:sldId id="452" r:id="rId19"/>
    <p:sldId id="453" r:id="rId20"/>
    <p:sldId id="454" r:id="rId21"/>
    <p:sldId id="455" r:id="rId22"/>
    <p:sldId id="456" r:id="rId23"/>
    <p:sldId id="457" r:id="rId24"/>
    <p:sldId id="458" r:id="rId25"/>
    <p:sldId id="459" r:id="rId26"/>
    <p:sldId id="460" r:id="rId27"/>
    <p:sldId id="461" r:id="rId28"/>
    <p:sldId id="462" r:id="rId29"/>
    <p:sldId id="463" r:id="rId30"/>
    <p:sldId id="464" r:id="rId31"/>
    <p:sldId id="465" r:id="rId32"/>
    <p:sldId id="466" r:id="rId33"/>
    <p:sldId id="467" r:id="rId34"/>
    <p:sldId id="468" r:id="rId35"/>
    <p:sldId id="469" r:id="rId36"/>
    <p:sldId id="470" r:id="rId37"/>
    <p:sldId id="471" r:id="rId38"/>
    <p:sldId id="472" r:id="rId39"/>
    <p:sldId id="473" r:id="rId40"/>
    <p:sldId id="474" r:id="rId41"/>
    <p:sldId id="475" r:id="rId42"/>
    <p:sldId id="476" r:id="rId43"/>
    <p:sldId id="477" r:id="rId44"/>
    <p:sldId id="478" r:id="rId45"/>
    <p:sldId id="479" r:id="rId46"/>
    <p:sldId id="480" r:id="rId47"/>
    <p:sldId id="483" r:id="rId48"/>
    <p:sldId id="442" r:id="rId49"/>
    <p:sldId id="410" r:id="rId50"/>
    <p:sldId id="363"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ales, Kayan" initials="H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4949"/>
    <a:srgbClr val="5F5F5F"/>
    <a:srgbClr val="333333"/>
    <a:srgbClr val="222018"/>
    <a:srgbClr val="A92581"/>
    <a:srgbClr val="00A6B6"/>
    <a:srgbClr val="383A35"/>
    <a:srgbClr val="000000"/>
    <a:srgbClr val="1A1A1A"/>
    <a:srgbClr val="0041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55" autoAdjust="0"/>
    <p:restoredTop sz="67951" autoAdjust="0"/>
  </p:normalViewPr>
  <p:slideViewPr>
    <p:cSldViewPr snapToGrid="0">
      <p:cViewPr varScale="1">
        <p:scale>
          <a:sx n="65" d="100"/>
          <a:sy n="65" d="100"/>
        </p:scale>
        <p:origin x="1976" y="5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245" d="100"/>
        <a:sy n="245" d="100"/>
      </p:scale>
      <p:origin x="0" y="25568"/>
    </p:cViewPr>
  </p:sorterViewPr>
  <p:notesViewPr>
    <p:cSldViewPr snapToGrid="0">
      <p:cViewPr varScale="1">
        <p:scale>
          <a:sx n="92" d="100"/>
          <a:sy n="92" d="100"/>
        </p:scale>
        <p:origin x="3994" y="6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presProps" Target="presProps.xml"/><Relationship Id="rId7" Type="http://schemas.openxmlformats.org/officeDocument/2006/relationships/customXml" Target="../customXml/item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Master" Target="slideMasters/slideMaster1.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viewProps" Target="viewProps.xml"/><Relationship Id="rId8" Type="http://schemas.openxmlformats.org/officeDocument/2006/relationships/customXml" Target="../customXml/item8.xml"/><Relationship Id="rId51" Type="http://schemas.openxmlformats.org/officeDocument/2006/relationships/slide" Target="slides/slide42.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4C09924-7224-44E3-AC3A-54BB0A474D4D}" type="datetimeFigureOut">
              <a:rPr lang="en-US" smtClean="0"/>
              <a:t>2/21/2017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1E7BEB-DBD0-4FED-928D-32D3F6338701}" type="slidenum">
              <a:rPr lang="en-US" smtClean="0"/>
              <a:t>‹#›</a:t>
            </a:fld>
            <a:endParaRPr lang="en-US"/>
          </a:p>
        </p:txBody>
      </p:sp>
    </p:spTree>
    <p:extLst>
      <p:ext uri="{BB962C8B-B14F-4D97-AF65-F5344CB8AC3E}">
        <p14:creationId xmlns:p14="http://schemas.microsoft.com/office/powerpoint/2010/main" val="11398281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5C8287-B6C8-487C-996B-F8F08D812332}" type="datetimeFigureOut">
              <a:rPr lang="en-US" smtClean="0"/>
              <a:t>2/21/2017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3C620E-3856-4DBB-8B08-FBA09334E01C}" type="slidenum">
              <a:rPr lang="en-US" smtClean="0"/>
              <a:t>‹#›</a:t>
            </a:fld>
            <a:endParaRPr lang="en-US"/>
          </a:p>
        </p:txBody>
      </p:sp>
    </p:spTree>
    <p:extLst>
      <p:ext uri="{BB962C8B-B14F-4D97-AF65-F5344CB8AC3E}">
        <p14:creationId xmlns:p14="http://schemas.microsoft.com/office/powerpoint/2010/main" val="3161371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34" charset="0"/>
                <a:ea typeface="MS PGothic" panose="020B0600070205080204" pitchFamily="34" charset="-128"/>
                <a:cs typeface="Arial" pitchFamily="34" charset="0"/>
              </a:rPr>
              <a:t>The Monitoring Overview embeds a Transaction Flow </a:t>
            </a:r>
            <a:r>
              <a:rPr lang="en-US" sz="1200" kern="1200" dirty="0" err="1">
                <a:solidFill>
                  <a:schemeClr val="tx1"/>
                </a:solidFill>
                <a:effectLst/>
                <a:latin typeface="Arial" pitchFamily="34" charset="0"/>
                <a:ea typeface="MS PGothic" panose="020B0600070205080204" pitchFamily="34" charset="-128"/>
                <a:cs typeface="Arial" pitchFamily="34" charset="0"/>
              </a:rPr>
              <a:t>Dashlet</a:t>
            </a:r>
            <a:r>
              <a:rPr lang="en-US" sz="1200" kern="1200" dirty="0">
                <a:solidFill>
                  <a:schemeClr val="tx1"/>
                </a:solidFill>
                <a:effectLst/>
                <a:latin typeface="Arial" pitchFamily="34" charset="0"/>
                <a:ea typeface="MS PGothic" panose="020B0600070205080204" pitchFamily="34" charset="-128"/>
                <a:cs typeface="Arial" pitchFamily="34" charset="0"/>
              </a:rPr>
              <a:t> (a piece of a dashboard) to show an overview of your environment featuring OMNI-channel (the main entry points grouped by channel (client types) and application), Agent Groups, databases, and external services. </a:t>
            </a:r>
          </a:p>
          <a:p>
            <a:endParaRPr lang="en-US" sz="1200" kern="1200" dirty="0">
              <a:solidFill>
                <a:schemeClr val="tx1"/>
              </a:solidFill>
              <a:effectLst/>
              <a:latin typeface="Arial" pitchFamily="34" charset="0"/>
              <a:ea typeface="MS PGothic" panose="020B0600070205080204" pitchFamily="34" charset="-128"/>
              <a:cs typeface="Arial" pitchFamily="34" charset="0"/>
            </a:endParaRPr>
          </a:p>
          <a:p>
            <a:endParaRPr lang="en-US" sz="1200" kern="1200" dirty="0">
              <a:solidFill>
                <a:schemeClr val="tx1"/>
              </a:solidFill>
              <a:effectLst/>
              <a:latin typeface="Arial" pitchFamily="34" charset="0"/>
              <a:ea typeface="MS PGothic" panose="020B0600070205080204" pitchFamily="34" charset="-128"/>
              <a:cs typeface="Arial" pitchFamily="34" charset="0"/>
            </a:endParaRPr>
          </a:p>
          <a:p>
            <a:r>
              <a:rPr lang="en-US" sz="1200" kern="1200" dirty="0">
                <a:solidFill>
                  <a:schemeClr val="tx1"/>
                </a:solidFill>
                <a:effectLst/>
                <a:latin typeface="Arial" pitchFamily="34" charset="0"/>
                <a:ea typeface="MS PGothic" panose="020B0600070205080204" pitchFamily="34" charset="-128"/>
                <a:cs typeface="Arial" pitchFamily="34" charset="0"/>
              </a:rPr>
              <a:t>Note: The Transaction Flow embedded in the Monitoring Overview Dashboard is optimized for quick data access and for app monitoring</a:t>
            </a:r>
            <a:r>
              <a:rPr lang="en-US" sz="1200" kern="1200" baseline="0" dirty="0">
                <a:solidFill>
                  <a:schemeClr val="tx1"/>
                </a:solidFill>
                <a:effectLst/>
                <a:latin typeface="Arial" pitchFamily="34" charset="0"/>
                <a:ea typeface="MS PGothic" panose="020B0600070205080204" pitchFamily="34" charset="-128"/>
                <a:cs typeface="Arial" pitchFamily="34" charset="0"/>
              </a:rPr>
              <a:t> across an entire system profile.</a:t>
            </a:r>
          </a:p>
          <a:p>
            <a:endParaRPr lang="en-US" sz="1200" kern="1200" baseline="0" dirty="0">
              <a:solidFill>
                <a:schemeClr val="tx1"/>
              </a:solidFill>
              <a:effectLst/>
              <a:latin typeface="Arial" pitchFamily="34" charset="0"/>
              <a:ea typeface="MS PGothic" panose="020B0600070205080204" pitchFamily="34" charset="-128"/>
              <a:cs typeface="Arial" pitchFamily="34" charset="0"/>
            </a:endParaRPr>
          </a:p>
          <a:p>
            <a:r>
              <a:rPr lang="en-US" sz="1200" kern="1200" dirty="0">
                <a:solidFill>
                  <a:schemeClr val="tx1"/>
                </a:solidFill>
                <a:effectLst/>
                <a:latin typeface="Arial" pitchFamily="34" charset="0"/>
                <a:ea typeface="MS PGothic" panose="020B0600070205080204" pitchFamily="34" charset="-128"/>
                <a:cs typeface="Arial" pitchFamily="34" charset="0"/>
              </a:rPr>
              <a:t>For viewing only your application, advanced analysis and to access all drill down options, use the Transaction Flow </a:t>
            </a:r>
            <a:r>
              <a:rPr lang="en-US" sz="1200" kern="1200" dirty="0" err="1">
                <a:solidFill>
                  <a:schemeClr val="tx1"/>
                </a:solidFill>
                <a:effectLst/>
                <a:latin typeface="Arial" pitchFamily="34" charset="0"/>
                <a:ea typeface="MS PGothic" panose="020B0600070205080204" pitchFamily="34" charset="-128"/>
                <a:cs typeface="Arial" pitchFamily="34" charset="0"/>
              </a:rPr>
              <a:t>Dashlet</a:t>
            </a:r>
            <a:r>
              <a:rPr lang="en-US" sz="1200" kern="1200" dirty="0">
                <a:solidFill>
                  <a:schemeClr val="tx1"/>
                </a:solidFill>
                <a:effectLst/>
                <a:latin typeface="Arial" pitchFamily="34" charset="0"/>
                <a:ea typeface="MS PGothic" panose="020B0600070205080204" pitchFamily="34" charset="-128"/>
                <a:cs typeface="Arial" pitchFamily="34" charset="0"/>
              </a:rPr>
              <a:t> in your application’s General Dashboard</a:t>
            </a:r>
            <a:endParaRPr lang="en-US" dirty="0"/>
          </a:p>
        </p:txBody>
      </p:sp>
      <p:sp>
        <p:nvSpPr>
          <p:cNvPr id="4" name="Slide Number Placeholder 3"/>
          <p:cNvSpPr>
            <a:spLocks noGrp="1"/>
          </p:cNvSpPr>
          <p:nvPr>
            <p:ph type="sldNum" sz="quarter" idx="10"/>
          </p:nvPr>
        </p:nvSpPr>
        <p:spPr/>
        <p:txBody>
          <a:bodyPr/>
          <a:lstStyle/>
          <a:p>
            <a:pPr>
              <a:defRPr/>
            </a:pPr>
            <a:fld id="{7986B956-CD16-7142-AA34-CD99E17C6772}" type="slidenum">
              <a:rPr lang="en-US" smtClean="0"/>
              <a:pPr>
                <a:defRPr/>
              </a:pPr>
              <a:t>5</a:t>
            </a:fld>
            <a:endParaRPr lang="en-US"/>
          </a:p>
        </p:txBody>
      </p:sp>
    </p:spTree>
    <p:extLst>
      <p:ext uri="{BB962C8B-B14F-4D97-AF65-F5344CB8AC3E}">
        <p14:creationId xmlns:p14="http://schemas.microsoft.com/office/powerpoint/2010/main" val="1014644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Filter</a:t>
            </a:r>
            <a:r>
              <a:rPr lang="en-US" baseline="0" dirty="0"/>
              <a:t> on App Health</a:t>
            </a:r>
          </a:p>
          <a:p>
            <a:r>
              <a:rPr lang="en-US" baseline="0" dirty="0"/>
              <a:t>Favorite by Star  - the apps are sorted by relevance </a:t>
            </a:r>
          </a:p>
          <a:p>
            <a:r>
              <a:rPr lang="en-US" baseline="0" dirty="0"/>
              <a:t>	https://community.dynatrace.com/community/display/DOCDT62/Application+Overview+Dashboard</a:t>
            </a:r>
          </a:p>
          <a:p>
            <a:endParaRPr lang="en-US" baseline="0" dirty="0"/>
          </a:p>
          <a:p>
            <a:r>
              <a:rPr lang="en-US" baseline="0" dirty="0"/>
              <a:t>Explain all portions – Through put, failure rate, response time – median , system health, and UEM</a:t>
            </a:r>
          </a:p>
          <a:p>
            <a:r>
              <a:rPr lang="en-US" baseline="0" dirty="0"/>
              <a:t>	</a:t>
            </a:r>
          </a:p>
          <a:p>
            <a:r>
              <a:rPr lang="en-US" sz="1200" i="1" kern="1200" dirty="0">
                <a:solidFill>
                  <a:schemeClr val="tx1"/>
                </a:solidFill>
                <a:effectLst/>
                <a:latin typeface="Arial" pitchFamily="34" charset="0"/>
                <a:ea typeface="MS PGothic" panose="020B0600070205080204" pitchFamily="34" charset="-128"/>
                <a:cs typeface="Arial" pitchFamily="34" charset="0"/>
              </a:rPr>
              <a:t>Mention</a:t>
            </a:r>
            <a:r>
              <a:rPr lang="en-US" sz="1200" i="1" kern="1200" baseline="0" dirty="0">
                <a:solidFill>
                  <a:schemeClr val="tx1"/>
                </a:solidFill>
                <a:effectLst/>
                <a:latin typeface="Arial" pitchFamily="34" charset="0"/>
                <a:ea typeface="MS PGothic" panose="020B0600070205080204" pitchFamily="34" charset="-128"/>
                <a:cs typeface="Arial" pitchFamily="34" charset="0"/>
              </a:rPr>
              <a:t> Dynamic baselines but cover them more in detail in 2 slides</a:t>
            </a:r>
            <a:endParaRPr lang="en-US" sz="1200" i="1" kern="1200" dirty="0">
              <a:solidFill>
                <a:schemeClr val="tx1"/>
              </a:solidFill>
              <a:effectLst/>
              <a:latin typeface="Arial" pitchFamily="34" charset="0"/>
              <a:ea typeface="MS PGothic" panose="020B0600070205080204" pitchFamily="34" charset="-128"/>
              <a:cs typeface="Arial" pitchFamily="34" charset="0"/>
            </a:endParaRPr>
          </a:p>
        </p:txBody>
      </p:sp>
      <p:sp>
        <p:nvSpPr>
          <p:cNvPr id="4" name="Slide Number Placeholder 3"/>
          <p:cNvSpPr>
            <a:spLocks noGrp="1"/>
          </p:cNvSpPr>
          <p:nvPr>
            <p:ph type="sldNum" sz="quarter" idx="10"/>
          </p:nvPr>
        </p:nvSpPr>
        <p:spPr/>
        <p:txBody>
          <a:bodyPr/>
          <a:lstStyle/>
          <a:p>
            <a:pPr>
              <a:defRPr/>
            </a:pPr>
            <a:fld id="{7986B956-CD16-7142-AA34-CD99E17C6772}" type="slidenum">
              <a:rPr lang="en-US" smtClean="0"/>
              <a:pPr>
                <a:defRPr/>
              </a:pPr>
              <a:t>15</a:t>
            </a:fld>
            <a:endParaRPr lang="en-US"/>
          </a:p>
        </p:txBody>
      </p:sp>
    </p:spTree>
    <p:extLst>
      <p:ext uri="{BB962C8B-B14F-4D97-AF65-F5344CB8AC3E}">
        <p14:creationId xmlns:p14="http://schemas.microsoft.com/office/powerpoint/2010/main" val="62866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https://community.dynatrace.com/community/display/DOCDT61/Baseline+and+Smart+Alerting+Explained</a:t>
            </a:r>
          </a:p>
          <a:p>
            <a:endParaRPr lang="en-US" dirty="0"/>
          </a:p>
          <a:p>
            <a:r>
              <a:rPr lang="en-US" sz="1200" b="0" i="0" kern="1200" dirty="0">
                <a:solidFill>
                  <a:schemeClr val="tx1"/>
                </a:solidFill>
                <a:effectLst/>
                <a:latin typeface="Arial" pitchFamily="34" charset="0"/>
                <a:ea typeface="MS PGothic" panose="020B0600070205080204" pitchFamily="34" charset="-128"/>
                <a:cs typeface="Arial" pitchFamily="34" charset="0"/>
              </a:rPr>
              <a:t>As the baseline is calculated every day using the data of the past 7 days, it automatically adapts to changes in your application.</a:t>
            </a:r>
          </a:p>
          <a:p>
            <a:endParaRPr lang="en-US" sz="1200" b="0" i="0" kern="1200" dirty="0">
              <a:solidFill>
                <a:schemeClr val="tx1"/>
              </a:solidFill>
              <a:effectLst/>
              <a:latin typeface="Arial" pitchFamily="34" charset="0"/>
              <a:ea typeface="MS PGothic" panose="020B0600070205080204" pitchFamily="34" charset="-128"/>
              <a:cs typeface="Arial" pitchFamily="34" charset="0"/>
            </a:endParaRPr>
          </a:p>
          <a:p>
            <a:r>
              <a:rPr lang="en-US" sz="1200" b="0" i="0" kern="1200" dirty="0">
                <a:solidFill>
                  <a:schemeClr val="tx1"/>
                </a:solidFill>
                <a:effectLst/>
                <a:latin typeface="Arial" pitchFamily="34" charset="0"/>
                <a:ea typeface="MS PGothic" panose="020B0600070205080204" pitchFamily="34" charset="-128"/>
                <a:cs typeface="Arial" pitchFamily="34" charset="0"/>
              </a:rPr>
              <a:t>Violations</a:t>
            </a:r>
            <a:r>
              <a:rPr lang="en-US" sz="1200" b="0" i="0" kern="1200" baseline="0" dirty="0">
                <a:solidFill>
                  <a:schemeClr val="tx1"/>
                </a:solidFill>
                <a:effectLst/>
                <a:latin typeface="Arial" pitchFamily="34" charset="0"/>
                <a:ea typeface="MS PGothic" panose="020B0600070205080204" pitchFamily="34" charset="-128"/>
                <a:cs typeface="Arial" pitchFamily="34" charset="0"/>
              </a:rPr>
              <a:t> begin when 2 or more significant measurements violate the baseline, a violation ends when at least one of the violating measurements falls below the baseline.</a:t>
            </a:r>
          </a:p>
          <a:p>
            <a:endParaRPr lang="en-US" sz="1200" b="0" i="0" kern="1200" baseline="0" dirty="0">
              <a:solidFill>
                <a:schemeClr val="tx1"/>
              </a:solidFill>
              <a:effectLst/>
              <a:latin typeface="Arial" pitchFamily="34" charset="0"/>
              <a:ea typeface="MS PGothic" panose="020B0600070205080204" pitchFamily="34" charset="-128"/>
              <a:cs typeface="Arial" pitchFamily="34" charset="0"/>
            </a:endParaRPr>
          </a:p>
          <a:p>
            <a:r>
              <a:rPr lang="en-US" dirty="0"/>
              <a:t>A measurement</a:t>
            </a:r>
            <a:r>
              <a:rPr lang="en-US" baseline="0" dirty="0"/>
              <a:t> is significant if there is enough throughput to accurately determine if it is above or below the baseline</a:t>
            </a:r>
          </a:p>
          <a:p>
            <a:endParaRPr lang="en-US" baseline="0" dirty="0"/>
          </a:p>
          <a:p>
            <a:r>
              <a:rPr lang="en-US" baseline="0" dirty="0"/>
              <a:t>These come in as incidents and are forwarded to BPPM for all apps, We are not currently paging but would like to</a:t>
            </a:r>
          </a:p>
          <a:p>
            <a:endParaRPr lang="en-US" baseline="0" dirty="0"/>
          </a:p>
          <a:p>
            <a:r>
              <a:rPr lang="en-US" baseline="0" dirty="0"/>
              <a:t>Transactional Information like web requests and user actions can be dynamically baselined (Business Transactions). Metrics like host health and process health need hard set baselines.</a:t>
            </a:r>
            <a:endParaRPr lang="en-US" dirty="0"/>
          </a:p>
        </p:txBody>
      </p:sp>
      <p:sp>
        <p:nvSpPr>
          <p:cNvPr id="4" name="Slide Number Placeholder 3"/>
          <p:cNvSpPr>
            <a:spLocks noGrp="1"/>
          </p:cNvSpPr>
          <p:nvPr>
            <p:ph type="sldNum" sz="quarter" idx="10"/>
          </p:nvPr>
        </p:nvSpPr>
        <p:spPr/>
        <p:txBody>
          <a:bodyPr/>
          <a:lstStyle/>
          <a:p>
            <a:pPr>
              <a:defRPr/>
            </a:pPr>
            <a:fld id="{7986B956-CD16-7142-AA34-CD99E17C6772}" type="slidenum">
              <a:rPr lang="en-US" smtClean="0"/>
              <a:pPr>
                <a:defRPr/>
              </a:pPr>
              <a:t>16</a:t>
            </a:fld>
            <a:endParaRPr lang="en-US"/>
          </a:p>
        </p:txBody>
      </p:sp>
    </p:spTree>
    <p:extLst>
      <p:ext uri="{BB962C8B-B14F-4D97-AF65-F5344CB8AC3E}">
        <p14:creationId xmlns:p14="http://schemas.microsoft.com/office/powerpoint/2010/main" val="944347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Do</a:t>
            </a:r>
            <a:r>
              <a:rPr lang="en-US" baseline="0" dirty="0"/>
              <a:t> a quick walkthrough of the exercise before asking others to do it</a:t>
            </a:r>
            <a:endParaRPr lang="en-US" dirty="0"/>
          </a:p>
          <a:p>
            <a:endParaRPr lang="en-US" dirty="0"/>
          </a:p>
          <a:p>
            <a:endParaRPr lang="en-US" dirty="0"/>
          </a:p>
          <a:p>
            <a:r>
              <a:rPr lang="en-US" dirty="0"/>
              <a:t>https://community.dynatrace.com/community/display/DOCDT62/Transaction+Flow</a:t>
            </a:r>
          </a:p>
        </p:txBody>
      </p:sp>
      <p:sp>
        <p:nvSpPr>
          <p:cNvPr id="4" name="Slide Number Placeholder 3"/>
          <p:cNvSpPr>
            <a:spLocks noGrp="1"/>
          </p:cNvSpPr>
          <p:nvPr>
            <p:ph type="sldNum" sz="quarter" idx="10"/>
          </p:nvPr>
        </p:nvSpPr>
        <p:spPr/>
        <p:txBody>
          <a:bodyPr/>
          <a:lstStyle/>
          <a:p>
            <a:pPr>
              <a:defRPr/>
            </a:pPr>
            <a:fld id="{7986B956-CD16-7142-AA34-CD99E17C6772}" type="slidenum">
              <a:rPr lang="en-US" smtClean="0"/>
              <a:pPr>
                <a:defRPr/>
              </a:pPr>
              <a:t>17</a:t>
            </a:fld>
            <a:endParaRPr lang="en-US"/>
          </a:p>
        </p:txBody>
      </p:sp>
    </p:spTree>
    <p:extLst>
      <p:ext uri="{BB962C8B-B14F-4D97-AF65-F5344CB8AC3E}">
        <p14:creationId xmlns:p14="http://schemas.microsoft.com/office/powerpoint/2010/main" val="1057316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a:t>
            </a:r>
            <a:r>
              <a:rPr lang="en-US" baseline="0" dirty="0"/>
              <a:t>n how to see which DT server it is on</a:t>
            </a:r>
          </a:p>
          <a:p>
            <a:r>
              <a:rPr lang="en-US" baseline="0" dirty="0"/>
              <a:t>Explain how to filter – click and type</a:t>
            </a:r>
          </a:p>
          <a:p>
            <a:endParaRPr lang="en-US" dirty="0"/>
          </a:p>
        </p:txBody>
      </p:sp>
      <p:sp>
        <p:nvSpPr>
          <p:cNvPr id="4" name="Slide Number Placeholder 3"/>
          <p:cNvSpPr>
            <a:spLocks noGrp="1"/>
          </p:cNvSpPr>
          <p:nvPr>
            <p:ph type="sldNum" sz="quarter" idx="10"/>
          </p:nvPr>
        </p:nvSpPr>
        <p:spPr/>
        <p:txBody>
          <a:bodyPr/>
          <a:lstStyle/>
          <a:p>
            <a:pPr>
              <a:defRPr/>
            </a:pPr>
            <a:fld id="{7986B956-CD16-7142-AA34-CD99E17C6772}" type="slidenum">
              <a:rPr lang="en-US" smtClean="0"/>
              <a:pPr>
                <a:defRPr/>
              </a:pPr>
              <a:t>20</a:t>
            </a:fld>
            <a:endParaRPr lang="en-US"/>
          </a:p>
        </p:txBody>
      </p:sp>
    </p:spTree>
    <p:extLst>
      <p:ext uri="{BB962C8B-B14F-4D97-AF65-F5344CB8AC3E}">
        <p14:creationId xmlns:p14="http://schemas.microsoft.com/office/powerpoint/2010/main" val="3469624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show transaction flow</a:t>
            </a:r>
          </a:p>
          <a:p>
            <a:r>
              <a:rPr lang="en-US" dirty="0"/>
              <a:t>	Easy</a:t>
            </a:r>
            <a:r>
              <a:rPr lang="en-US" baseline="0" dirty="0"/>
              <a:t> way to see transaction flow for a specific app</a:t>
            </a:r>
          </a:p>
          <a:p>
            <a:endParaRPr lang="en-US" baseline="0" dirty="0"/>
          </a:p>
          <a:p>
            <a:r>
              <a:rPr lang="en-US" baseline="0" dirty="0"/>
              <a:t>Other </a:t>
            </a:r>
            <a:r>
              <a:rPr lang="en-US" baseline="0" dirty="0" err="1"/>
              <a:t>dashlets</a:t>
            </a:r>
            <a:r>
              <a:rPr lang="en-US" baseline="0" dirty="0"/>
              <a:t> will be explained in further training</a:t>
            </a:r>
          </a:p>
          <a:p>
            <a:endParaRPr lang="en-US" baseline="0" dirty="0"/>
          </a:p>
          <a:p>
            <a:r>
              <a:rPr lang="en-US" baseline="0" dirty="0"/>
              <a:t>Explain the time period vs amount of data to load</a:t>
            </a:r>
            <a:endParaRPr lang="en-US" dirty="0"/>
          </a:p>
        </p:txBody>
      </p:sp>
      <p:sp>
        <p:nvSpPr>
          <p:cNvPr id="4" name="Slide Number Placeholder 3"/>
          <p:cNvSpPr>
            <a:spLocks noGrp="1"/>
          </p:cNvSpPr>
          <p:nvPr>
            <p:ph type="sldNum" sz="quarter" idx="10"/>
          </p:nvPr>
        </p:nvSpPr>
        <p:spPr/>
        <p:txBody>
          <a:bodyPr/>
          <a:lstStyle/>
          <a:p>
            <a:pPr>
              <a:defRPr/>
            </a:pPr>
            <a:fld id="{7986B956-CD16-7142-AA34-CD99E17C6772}" type="slidenum">
              <a:rPr lang="en-US" smtClean="0"/>
              <a:pPr>
                <a:defRPr/>
              </a:pPr>
              <a:t>21</a:t>
            </a:fld>
            <a:endParaRPr lang="en-US"/>
          </a:p>
        </p:txBody>
      </p:sp>
    </p:spTree>
    <p:extLst>
      <p:ext uri="{BB962C8B-B14F-4D97-AF65-F5344CB8AC3E}">
        <p14:creationId xmlns:p14="http://schemas.microsoft.com/office/powerpoint/2010/main" val="3566474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a:t>
            </a:r>
            <a:r>
              <a:rPr lang="en-US" baseline="0" dirty="0"/>
              <a:t> </a:t>
            </a:r>
            <a:r>
              <a:rPr lang="en-US" baseline="0" dirty="0" err="1"/>
              <a:t>Avgrt</a:t>
            </a:r>
            <a:r>
              <a:rPr lang="en-US" baseline="0" dirty="0"/>
              <a:t> dashboard every app gets</a:t>
            </a:r>
          </a:p>
          <a:p>
            <a:r>
              <a:rPr lang="en-US" baseline="0" dirty="0"/>
              <a:t>	This is our basic Overview of application health, but many apps have customized dashboards</a:t>
            </a:r>
          </a:p>
          <a:p>
            <a:r>
              <a:rPr lang="en-US" baseline="0" dirty="0"/>
              <a:t>Hover over individual portions of charts to see metrics </a:t>
            </a:r>
          </a:p>
          <a:p>
            <a:endParaRPr lang="en-US" baseline="0" dirty="0"/>
          </a:p>
          <a:p>
            <a:r>
              <a:rPr lang="en-US" baseline="0" dirty="0"/>
              <a:t>This is a great place to mention hard set thresholds</a:t>
            </a:r>
          </a:p>
          <a:p>
            <a:endParaRPr lang="en-US" baseline="0" dirty="0"/>
          </a:p>
          <a:p>
            <a:r>
              <a:rPr lang="en-US" baseline="0" dirty="0"/>
              <a:t>Explain dual axis charting here</a:t>
            </a:r>
          </a:p>
          <a:p>
            <a:endParaRPr lang="en-US" baseline="0" dirty="0"/>
          </a:p>
        </p:txBody>
      </p:sp>
      <p:sp>
        <p:nvSpPr>
          <p:cNvPr id="4" name="Slide Number Placeholder 3"/>
          <p:cNvSpPr>
            <a:spLocks noGrp="1"/>
          </p:cNvSpPr>
          <p:nvPr>
            <p:ph type="sldNum" sz="quarter" idx="10"/>
          </p:nvPr>
        </p:nvSpPr>
        <p:spPr/>
        <p:txBody>
          <a:bodyPr/>
          <a:lstStyle/>
          <a:p>
            <a:pPr>
              <a:defRPr/>
            </a:pPr>
            <a:fld id="{7986B956-CD16-7142-AA34-CD99E17C6772}" type="slidenum">
              <a:rPr lang="en-US" smtClean="0"/>
              <a:pPr>
                <a:defRPr/>
              </a:pPr>
              <a:t>22</a:t>
            </a:fld>
            <a:endParaRPr lang="en-US"/>
          </a:p>
        </p:txBody>
      </p:sp>
    </p:spTree>
    <p:extLst>
      <p:ext uri="{BB962C8B-B14F-4D97-AF65-F5344CB8AC3E}">
        <p14:creationId xmlns:p14="http://schemas.microsoft.com/office/powerpoint/2010/main" val="3572216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to get to host health from here</a:t>
            </a:r>
            <a:endParaRPr lang="en-US" dirty="0"/>
          </a:p>
        </p:txBody>
      </p:sp>
      <p:sp>
        <p:nvSpPr>
          <p:cNvPr id="4" name="Slide Number Placeholder 3"/>
          <p:cNvSpPr>
            <a:spLocks noGrp="1"/>
          </p:cNvSpPr>
          <p:nvPr>
            <p:ph type="sldNum" sz="quarter" idx="10"/>
          </p:nvPr>
        </p:nvSpPr>
        <p:spPr/>
        <p:txBody>
          <a:bodyPr/>
          <a:lstStyle/>
          <a:p>
            <a:pPr>
              <a:defRPr/>
            </a:pPr>
            <a:fld id="{7986B956-CD16-7142-AA34-CD99E17C6772}" type="slidenum">
              <a:rPr lang="en-US" smtClean="0">
                <a:solidFill>
                  <a:prstClr val="black"/>
                </a:solidFill>
              </a:rPr>
              <a:pPr>
                <a:defRPr/>
              </a:pPr>
              <a:t>27</a:t>
            </a:fld>
            <a:endParaRPr lang="en-US">
              <a:solidFill>
                <a:prstClr val="black"/>
              </a:solidFill>
            </a:endParaRPr>
          </a:p>
        </p:txBody>
      </p:sp>
    </p:spTree>
    <p:extLst>
      <p:ext uri="{BB962C8B-B14F-4D97-AF65-F5344CB8AC3E}">
        <p14:creationId xmlns:p14="http://schemas.microsoft.com/office/powerpoint/2010/main" val="33745174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a:t>
            </a:r>
            <a:r>
              <a:rPr lang="en-US" baseline="0" dirty="0"/>
              <a:t> how this is for all hosts we are monitoring in that system profile</a:t>
            </a:r>
          </a:p>
          <a:p>
            <a:r>
              <a:rPr lang="en-US" baseline="0" dirty="0"/>
              <a:t>To make it easier for app teams, we use host health overviews</a:t>
            </a:r>
          </a:p>
        </p:txBody>
      </p:sp>
      <p:sp>
        <p:nvSpPr>
          <p:cNvPr id="4" name="Slide Number Placeholder 3"/>
          <p:cNvSpPr>
            <a:spLocks noGrp="1"/>
          </p:cNvSpPr>
          <p:nvPr>
            <p:ph type="sldNum" sz="quarter" idx="10"/>
          </p:nvPr>
        </p:nvSpPr>
        <p:spPr/>
        <p:txBody>
          <a:bodyPr/>
          <a:lstStyle/>
          <a:p>
            <a:pPr>
              <a:defRPr/>
            </a:pPr>
            <a:fld id="{7986B956-CD16-7142-AA34-CD99E17C6772}" type="slidenum">
              <a:rPr lang="en-US" smtClean="0"/>
              <a:pPr>
                <a:defRPr/>
              </a:pPr>
              <a:t>28</a:t>
            </a:fld>
            <a:endParaRPr lang="en-US"/>
          </a:p>
        </p:txBody>
      </p:sp>
    </p:spTree>
    <p:extLst>
      <p:ext uri="{BB962C8B-B14F-4D97-AF65-F5344CB8AC3E}">
        <p14:creationId xmlns:p14="http://schemas.microsoft.com/office/powerpoint/2010/main" val="6163735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this is viewed from</a:t>
            </a:r>
            <a:r>
              <a:rPr lang="en-US" baseline="0" dirty="0"/>
              <a:t> the same way we saw all the other custom dashboards </a:t>
            </a:r>
          </a:p>
          <a:p>
            <a:endParaRPr lang="en-US" dirty="0"/>
          </a:p>
          <a:p>
            <a:r>
              <a:rPr lang="en-US" dirty="0"/>
              <a:t>Explain hover</a:t>
            </a:r>
            <a:r>
              <a:rPr lang="en-US" baseline="0" dirty="0"/>
              <a:t> over for metrics</a:t>
            </a:r>
          </a:p>
          <a:p>
            <a:r>
              <a:rPr lang="en-US" baseline="0" dirty="0"/>
              <a:t>	Go through the metrics in a live demo</a:t>
            </a:r>
          </a:p>
          <a:p>
            <a:r>
              <a:rPr lang="en-US" baseline="0" dirty="0"/>
              <a:t>Explain clicking makes the other chart change to the host you want</a:t>
            </a:r>
          </a:p>
          <a:p>
            <a:r>
              <a:rPr lang="en-US" baseline="0" dirty="0"/>
              <a:t>Explain process </a:t>
            </a:r>
          </a:p>
          <a:p>
            <a:endParaRPr lang="en-US" baseline="0" dirty="0"/>
          </a:p>
          <a:p>
            <a:r>
              <a:rPr lang="en-US" baseline="0" dirty="0"/>
              <a:t>Explain that the squares are the same as the host health metrics in the transaction flow. While we started with DT Defaults, we are going to be going to &lt;client name&gt;/App Thresholds as we migrate to provide more accurate views of the applications</a:t>
            </a:r>
          </a:p>
        </p:txBody>
      </p:sp>
      <p:sp>
        <p:nvSpPr>
          <p:cNvPr id="4" name="Slide Number Placeholder 3"/>
          <p:cNvSpPr>
            <a:spLocks noGrp="1"/>
          </p:cNvSpPr>
          <p:nvPr>
            <p:ph type="sldNum" sz="quarter" idx="10"/>
          </p:nvPr>
        </p:nvSpPr>
        <p:spPr/>
        <p:txBody>
          <a:bodyPr/>
          <a:lstStyle/>
          <a:p>
            <a:pPr>
              <a:defRPr/>
            </a:pPr>
            <a:fld id="{7986B956-CD16-7142-AA34-CD99E17C6772}" type="slidenum">
              <a:rPr lang="en-US" smtClean="0"/>
              <a:pPr>
                <a:defRPr/>
              </a:pPr>
              <a:t>29</a:t>
            </a:fld>
            <a:endParaRPr lang="en-US"/>
          </a:p>
        </p:txBody>
      </p:sp>
    </p:spTree>
    <p:extLst>
      <p:ext uri="{BB962C8B-B14F-4D97-AF65-F5344CB8AC3E}">
        <p14:creationId xmlns:p14="http://schemas.microsoft.com/office/powerpoint/2010/main" val="32728669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how we got here from</a:t>
            </a:r>
            <a:r>
              <a:rPr lang="en-US" baseline="0" dirty="0"/>
              <a:t> the Monitoring Overview?</a:t>
            </a:r>
            <a:endParaRPr lang="en-US" dirty="0"/>
          </a:p>
          <a:p>
            <a:r>
              <a:rPr lang="en-US" dirty="0"/>
              <a:t>Explain the same red/green</a:t>
            </a:r>
            <a:r>
              <a:rPr lang="en-US" baseline="0" dirty="0"/>
              <a:t> in host health is showing in the transaction flow</a:t>
            </a:r>
          </a:p>
          <a:p>
            <a:r>
              <a:rPr lang="en-US" baseline="0" dirty="0"/>
              <a:t>You can get to process or host health from here too</a:t>
            </a:r>
            <a:endParaRPr lang="en-US" dirty="0"/>
          </a:p>
        </p:txBody>
      </p:sp>
      <p:sp>
        <p:nvSpPr>
          <p:cNvPr id="4" name="Slide Number Placeholder 3"/>
          <p:cNvSpPr>
            <a:spLocks noGrp="1"/>
          </p:cNvSpPr>
          <p:nvPr>
            <p:ph type="sldNum" sz="quarter" idx="10"/>
          </p:nvPr>
        </p:nvSpPr>
        <p:spPr/>
        <p:txBody>
          <a:bodyPr/>
          <a:lstStyle/>
          <a:p>
            <a:pPr>
              <a:defRPr/>
            </a:pPr>
            <a:fld id="{7986B956-CD16-7142-AA34-CD99E17C6772}" type="slidenum">
              <a:rPr lang="en-US" smtClean="0"/>
              <a:pPr>
                <a:defRPr/>
              </a:pPr>
              <a:t>31</a:t>
            </a:fld>
            <a:endParaRPr lang="en-US"/>
          </a:p>
        </p:txBody>
      </p:sp>
    </p:spTree>
    <p:extLst>
      <p:ext uri="{BB962C8B-B14F-4D97-AF65-F5344CB8AC3E}">
        <p14:creationId xmlns:p14="http://schemas.microsoft.com/office/powerpoint/2010/main" val="3836324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Blue monitoring</a:t>
            </a:r>
            <a:r>
              <a:rPr lang="en-US" baseline="0" dirty="0"/>
              <a:t> Button then select the appropriate system profile</a:t>
            </a:r>
          </a:p>
          <a:p>
            <a:endParaRPr lang="en-US" baseline="0" dirty="0"/>
          </a:p>
          <a:p>
            <a:r>
              <a:rPr lang="en-US" baseline="0" dirty="0"/>
              <a:t>Explain DT Servers and System Profiles</a:t>
            </a:r>
            <a:endParaRPr lang="en-US" dirty="0"/>
          </a:p>
        </p:txBody>
      </p:sp>
      <p:sp>
        <p:nvSpPr>
          <p:cNvPr id="4" name="Slide Number Placeholder 3"/>
          <p:cNvSpPr>
            <a:spLocks noGrp="1"/>
          </p:cNvSpPr>
          <p:nvPr>
            <p:ph type="sldNum" sz="quarter" idx="10"/>
          </p:nvPr>
        </p:nvSpPr>
        <p:spPr/>
        <p:txBody>
          <a:bodyPr/>
          <a:lstStyle/>
          <a:p>
            <a:pPr>
              <a:defRPr/>
            </a:pPr>
            <a:fld id="{7986B956-CD16-7142-AA34-CD99E17C6772}" type="slidenum">
              <a:rPr lang="en-US" smtClean="0"/>
              <a:pPr>
                <a:defRPr/>
              </a:pPr>
              <a:t>6</a:t>
            </a:fld>
            <a:endParaRPr lang="en-US"/>
          </a:p>
        </p:txBody>
      </p:sp>
    </p:spTree>
    <p:extLst>
      <p:ext uri="{BB962C8B-B14F-4D97-AF65-F5344CB8AC3E}">
        <p14:creationId xmlns:p14="http://schemas.microsoft.com/office/powerpoint/2010/main" val="26118639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Do</a:t>
            </a:r>
            <a:r>
              <a:rPr lang="en-US" baseline="0" dirty="0"/>
              <a:t> a quick walkthrough of the exercise before asking others to do it</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7986B956-CD16-7142-AA34-CD99E17C6772}" type="slidenum">
              <a:rPr lang="en-US" smtClean="0"/>
              <a:pPr>
                <a:defRPr/>
              </a:pPr>
              <a:t>32</a:t>
            </a:fld>
            <a:endParaRPr lang="en-US"/>
          </a:p>
        </p:txBody>
      </p:sp>
    </p:spTree>
    <p:extLst>
      <p:ext uri="{BB962C8B-B14F-4D97-AF65-F5344CB8AC3E}">
        <p14:creationId xmlns:p14="http://schemas.microsoft.com/office/powerpoint/2010/main" val="5124276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alerts that come from BPPM</a:t>
            </a:r>
            <a:r>
              <a:rPr lang="en-US" baseline="0" dirty="0"/>
              <a:t> are generated from incidents, however, not all incidents are sent to BPPM or alerted on</a:t>
            </a:r>
          </a:p>
          <a:p>
            <a:r>
              <a:rPr lang="en-US" baseline="0" dirty="0"/>
              <a:t>(some are default DT incidents or violations)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pPr>
              <a:defRPr/>
            </a:pPr>
            <a:fld id="{7986B956-CD16-7142-AA34-CD99E17C6772}" type="slidenum">
              <a:rPr lang="en-US" smtClean="0"/>
              <a:pPr>
                <a:defRPr/>
              </a:pPr>
              <a:t>35</a:t>
            </a:fld>
            <a:endParaRPr lang="en-US"/>
          </a:p>
        </p:txBody>
      </p:sp>
    </p:spTree>
    <p:extLst>
      <p:ext uri="{BB962C8B-B14F-4D97-AF65-F5344CB8AC3E}">
        <p14:creationId xmlns:p14="http://schemas.microsoft.com/office/powerpoint/2010/main" val="208222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a:t>
            </a:r>
            <a:r>
              <a:rPr lang="en-US" baseline="0" dirty="0"/>
              <a:t> verifying alerts, seeing trending data etc.</a:t>
            </a:r>
            <a:endParaRPr lang="en-US" dirty="0"/>
          </a:p>
        </p:txBody>
      </p:sp>
      <p:sp>
        <p:nvSpPr>
          <p:cNvPr id="4" name="Slide Number Placeholder 3"/>
          <p:cNvSpPr>
            <a:spLocks noGrp="1"/>
          </p:cNvSpPr>
          <p:nvPr>
            <p:ph type="sldNum" sz="quarter" idx="10"/>
          </p:nvPr>
        </p:nvSpPr>
        <p:spPr/>
        <p:txBody>
          <a:bodyPr/>
          <a:lstStyle/>
          <a:p>
            <a:pPr>
              <a:defRPr/>
            </a:pPr>
            <a:fld id="{7986B956-CD16-7142-AA34-CD99E17C6772}" type="slidenum">
              <a:rPr lang="en-US" smtClean="0"/>
              <a:pPr>
                <a:defRPr/>
              </a:pPr>
              <a:t>36</a:t>
            </a:fld>
            <a:endParaRPr lang="en-US"/>
          </a:p>
        </p:txBody>
      </p:sp>
    </p:spTree>
    <p:extLst>
      <p:ext uri="{BB962C8B-B14F-4D97-AF65-F5344CB8AC3E}">
        <p14:creationId xmlns:p14="http://schemas.microsoft.com/office/powerpoint/2010/main" val="8144733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Do</a:t>
            </a:r>
            <a:r>
              <a:rPr lang="en-US" baseline="0" dirty="0"/>
              <a:t> a quick walkthrough of the exercise before asking others to do it</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7986B956-CD16-7142-AA34-CD99E17C6772}" type="slidenum">
              <a:rPr lang="en-US" smtClean="0"/>
              <a:pPr>
                <a:defRPr/>
              </a:pPr>
              <a:t>37</a:t>
            </a:fld>
            <a:endParaRPr lang="en-US"/>
          </a:p>
        </p:txBody>
      </p:sp>
    </p:spTree>
    <p:extLst>
      <p:ext uri="{BB962C8B-B14F-4D97-AF65-F5344CB8AC3E}">
        <p14:creationId xmlns:p14="http://schemas.microsoft.com/office/powerpoint/2010/main" val="2257183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Zooming in we see start</a:t>
            </a:r>
            <a:r>
              <a:rPr lang="en-US" baseline="0" dirty="0"/>
              <a:t> to see more detailed information</a:t>
            </a:r>
          </a:p>
          <a:p>
            <a:endParaRPr lang="en-US" baseline="0" dirty="0"/>
          </a:p>
          <a:p>
            <a:r>
              <a:rPr lang="en-US" sz="1200" kern="1200" dirty="0">
                <a:solidFill>
                  <a:schemeClr val="tx1"/>
                </a:solidFill>
                <a:effectLst/>
                <a:latin typeface="Arial" pitchFamily="34" charset="0"/>
                <a:ea typeface="MS PGothic" panose="020B0600070205080204" pitchFamily="34" charset="-128"/>
                <a:cs typeface="Arial" pitchFamily="34" charset="0"/>
              </a:rPr>
              <a:t>This diagram is organized my Agent Groups (logical portions or tiers of an application). </a:t>
            </a:r>
            <a:endParaRPr lang="en-US" baseline="0" dirty="0"/>
          </a:p>
          <a:p>
            <a:r>
              <a:rPr lang="en-US" baseline="0" dirty="0"/>
              <a:t>The percentage is the response time contribution of that tier for all requests in the specified timeline</a:t>
            </a:r>
          </a:p>
          <a:p>
            <a:r>
              <a:rPr lang="en-US" baseline="0" dirty="0"/>
              <a:t>The x per minute is the number of transactions going to those tiers</a:t>
            </a:r>
          </a:p>
          <a:p>
            <a:endParaRPr lang="en-US" baseline="0" dirty="0"/>
          </a:p>
          <a:p>
            <a:r>
              <a:rPr lang="en-US" baseline="0" dirty="0"/>
              <a:t>Note the Third Party Content</a:t>
            </a:r>
          </a:p>
          <a:p>
            <a:endParaRPr lang="en-US" baseline="0" dirty="0"/>
          </a:p>
          <a:p>
            <a:r>
              <a:rPr lang="en-US" baseline="0" dirty="0"/>
              <a:t>We see user actions as we have UEM enabled on this application, web requests from other services</a:t>
            </a:r>
          </a:p>
          <a:p>
            <a:endParaRPr lang="en-US" baseline="0" dirty="0"/>
          </a:p>
          <a:p>
            <a:r>
              <a:rPr lang="en-US" baseline="0" dirty="0"/>
              <a:t>Note The backend services or Databases on the right</a:t>
            </a:r>
          </a:p>
        </p:txBody>
      </p:sp>
      <p:sp>
        <p:nvSpPr>
          <p:cNvPr id="4" name="Slide Number Placeholder 3"/>
          <p:cNvSpPr>
            <a:spLocks noGrp="1"/>
          </p:cNvSpPr>
          <p:nvPr>
            <p:ph type="sldNum" sz="quarter" idx="10"/>
          </p:nvPr>
        </p:nvSpPr>
        <p:spPr/>
        <p:txBody>
          <a:bodyPr/>
          <a:lstStyle/>
          <a:p>
            <a:pPr>
              <a:defRPr/>
            </a:pPr>
            <a:fld id="{7986B956-CD16-7142-AA34-CD99E17C6772}" type="slidenum">
              <a:rPr lang="en-US" smtClean="0"/>
              <a:pPr>
                <a:defRPr/>
              </a:pPr>
              <a:t>7</a:t>
            </a:fld>
            <a:endParaRPr lang="en-US"/>
          </a:p>
        </p:txBody>
      </p:sp>
    </p:spTree>
    <p:extLst>
      <p:ext uri="{BB962C8B-B14F-4D97-AF65-F5344CB8AC3E}">
        <p14:creationId xmlns:p14="http://schemas.microsoft.com/office/powerpoint/2010/main" val="2524992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34" charset="0"/>
                <a:ea typeface="MS PGothic" panose="020B0600070205080204" pitchFamily="34" charset="-128"/>
                <a:cs typeface="Arial" pitchFamily="34" charset="0"/>
              </a:rPr>
              <a:t>The circles around the agent (process or JVM), shows the health of the Processes, Host, or passing Transactions. </a:t>
            </a:r>
          </a:p>
          <a:p>
            <a:r>
              <a:rPr lang="en-US" sz="1200" kern="1200" dirty="0">
                <a:solidFill>
                  <a:schemeClr val="tx1"/>
                </a:solidFill>
                <a:effectLst/>
                <a:latin typeface="Arial" pitchFamily="34" charset="0"/>
                <a:ea typeface="MS PGothic" panose="020B0600070205080204" pitchFamily="34" charset="-128"/>
                <a:cs typeface="Arial" pitchFamily="34" charset="0"/>
              </a:rPr>
              <a:t>The Process and host metrics</a:t>
            </a:r>
            <a:r>
              <a:rPr lang="en-US" sz="1200" kern="1200" baseline="0" dirty="0">
                <a:solidFill>
                  <a:schemeClr val="tx1"/>
                </a:solidFill>
                <a:effectLst/>
                <a:latin typeface="Arial" pitchFamily="34" charset="0"/>
                <a:ea typeface="MS PGothic" panose="020B0600070205080204" pitchFamily="34" charset="-128"/>
                <a:cs typeface="Arial" pitchFamily="34" charset="0"/>
              </a:rPr>
              <a:t> thresholds are aggregated from</a:t>
            </a:r>
            <a:r>
              <a:rPr lang="en-US" sz="1200" kern="1200" dirty="0">
                <a:solidFill>
                  <a:schemeClr val="tx1"/>
                </a:solidFill>
                <a:effectLst/>
                <a:latin typeface="Arial" pitchFamily="34" charset="0"/>
                <a:ea typeface="MS PGothic" panose="020B0600070205080204" pitchFamily="34" charset="-128"/>
                <a:cs typeface="Arial" pitchFamily="34" charset="0"/>
              </a:rPr>
              <a:t> the same criteria as the Host Health Overview</a:t>
            </a:r>
            <a:r>
              <a:rPr lang="en-US" sz="1200" kern="1200" baseline="0" dirty="0">
                <a:solidFill>
                  <a:schemeClr val="tx1"/>
                </a:solidFill>
                <a:effectLst/>
                <a:latin typeface="Arial" pitchFamily="34" charset="0"/>
                <a:ea typeface="MS PGothic" panose="020B0600070205080204" pitchFamily="34" charset="-128"/>
                <a:cs typeface="Arial" pitchFamily="34" charset="0"/>
              </a:rPr>
              <a:t> (Covered Later in Presentation).</a:t>
            </a:r>
          </a:p>
          <a:p>
            <a:r>
              <a:rPr lang="en-US" sz="1200" kern="1200" baseline="0" dirty="0">
                <a:solidFill>
                  <a:schemeClr val="tx1"/>
                </a:solidFill>
                <a:effectLst/>
                <a:latin typeface="Arial" pitchFamily="34" charset="0"/>
                <a:ea typeface="MS PGothic" panose="020B0600070205080204" pitchFamily="34" charset="-128"/>
                <a:cs typeface="Arial" pitchFamily="34" charset="0"/>
              </a:rPr>
              <a:t>	(Mostly DT Defaults but we will be customizing as we migrated to &lt;client name&gt;/App Team Defaults)</a:t>
            </a:r>
          </a:p>
          <a:p>
            <a:r>
              <a:rPr lang="en-US" sz="1200" kern="1200" baseline="0" dirty="0">
                <a:solidFill>
                  <a:schemeClr val="tx1"/>
                </a:solidFill>
                <a:effectLst/>
                <a:latin typeface="Arial" pitchFamily="34" charset="0"/>
                <a:ea typeface="MS PGothic" panose="020B0600070205080204" pitchFamily="34" charset="-128"/>
                <a:cs typeface="Arial" pitchFamily="34" charset="0"/>
              </a:rPr>
              <a:t>The Transactional health is if there are any failed transactions or errors</a:t>
            </a:r>
          </a:p>
          <a:p>
            <a:r>
              <a:rPr lang="en-US" sz="1200" kern="1200" baseline="0" dirty="0">
                <a:solidFill>
                  <a:schemeClr val="tx1"/>
                </a:solidFill>
                <a:effectLst/>
                <a:latin typeface="Arial" pitchFamily="34" charset="0"/>
                <a:ea typeface="MS PGothic" panose="020B0600070205080204" pitchFamily="34" charset="-128"/>
                <a:cs typeface="Arial" pitchFamily="34" charset="0"/>
              </a:rPr>
              <a:t>Percent is the response time contribution of all transactions in flow in that time frame. Contribution can be at Agent group or </a:t>
            </a:r>
            <a:r>
              <a:rPr lang="en-US" sz="1200" kern="1200" baseline="0" dirty="0" err="1">
                <a:solidFill>
                  <a:schemeClr val="tx1"/>
                </a:solidFill>
                <a:effectLst/>
                <a:latin typeface="Arial" pitchFamily="34" charset="0"/>
                <a:ea typeface="MS PGothic" panose="020B0600070205080204" pitchFamily="34" charset="-128"/>
                <a:cs typeface="Arial" pitchFamily="34" charset="0"/>
              </a:rPr>
              <a:t>jvm</a:t>
            </a:r>
            <a:r>
              <a:rPr lang="en-US" sz="1200" kern="1200" baseline="0" dirty="0">
                <a:solidFill>
                  <a:schemeClr val="tx1"/>
                </a:solidFill>
                <a:effectLst/>
                <a:latin typeface="Arial" pitchFamily="34" charset="0"/>
                <a:ea typeface="MS PGothic" panose="020B0600070205080204" pitchFamily="34" charset="-128"/>
                <a:cs typeface="Arial" pitchFamily="34" charset="0"/>
              </a:rPr>
              <a:t>/process level.</a:t>
            </a:r>
          </a:p>
          <a:p>
            <a:r>
              <a:rPr lang="en-US" sz="1200" kern="1200" baseline="0" dirty="0">
                <a:solidFill>
                  <a:schemeClr val="tx1"/>
                </a:solidFill>
                <a:effectLst/>
                <a:latin typeface="Arial" pitchFamily="34" charset="0"/>
                <a:ea typeface="MS PGothic" panose="020B0600070205080204" pitchFamily="34" charset="-128"/>
                <a:cs typeface="Arial" pitchFamily="34" charset="0"/>
              </a:rPr>
              <a:t>Arrows in and out are throughput of requests.</a:t>
            </a:r>
          </a:p>
          <a:p>
            <a:r>
              <a:rPr lang="en-US" sz="1200" kern="1200" baseline="0" dirty="0" err="1">
                <a:solidFill>
                  <a:schemeClr val="tx1"/>
                </a:solidFill>
                <a:effectLst/>
                <a:latin typeface="Arial" pitchFamily="34" charset="0"/>
                <a:ea typeface="MS PGothic" panose="020B0600070205080204" pitchFamily="34" charset="-128"/>
                <a:cs typeface="Arial" pitchFamily="34" charset="0"/>
              </a:rPr>
              <a:t>Ms</a:t>
            </a:r>
            <a:r>
              <a:rPr lang="en-US" sz="1200" kern="1200" baseline="0" dirty="0">
                <a:solidFill>
                  <a:schemeClr val="tx1"/>
                </a:solidFill>
                <a:effectLst/>
                <a:latin typeface="Arial" pitchFamily="34" charset="0"/>
                <a:ea typeface="MS PGothic" panose="020B0600070205080204" pitchFamily="34" charset="-128"/>
                <a:cs typeface="Arial" pitchFamily="34" charset="0"/>
              </a:rPr>
              <a:t> is average response time on that tier/agent group or </a:t>
            </a:r>
            <a:r>
              <a:rPr lang="en-US" sz="1200" kern="1200" baseline="0" dirty="0" err="1">
                <a:solidFill>
                  <a:schemeClr val="tx1"/>
                </a:solidFill>
                <a:effectLst/>
                <a:latin typeface="Arial" pitchFamily="34" charset="0"/>
                <a:ea typeface="MS PGothic" panose="020B0600070205080204" pitchFamily="34" charset="-128"/>
                <a:cs typeface="Arial" pitchFamily="34" charset="0"/>
              </a:rPr>
              <a:t>jvm</a:t>
            </a:r>
            <a:r>
              <a:rPr lang="en-US" sz="1200" kern="1200" baseline="0" dirty="0">
                <a:solidFill>
                  <a:schemeClr val="tx1"/>
                </a:solidFill>
                <a:effectLst/>
                <a:latin typeface="Arial" pitchFamily="34" charset="0"/>
                <a:ea typeface="MS PGothic" panose="020B0600070205080204" pitchFamily="34" charset="-128"/>
                <a:cs typeface="Arial" pitchFamily="34" charset="0"/>
              </a:rPr>
              <a:t>/process</a:t>
            </a:r>
            <a:endParaRPr lang="en-US" sz="1200" kern="1200" dirty="0">
              <a:solidFill>
                <a:schemeClr val="tx1"/>
              </a:solidFill>
              <a:effectLst/>
              <a:latin typeface="Arial" pitchFamily="34" charset="0"/>
              <a:ea typeface="MS PGothic" panose="020B0600070205080204" pitchFamily="34" charset="-128"/>
              <a:cs typeface="Arial" pitchFamily="34" charset="0"/>
            </a:endParaRPr>
          </a:p>
        </p:txBody>
      </p:sp>
      <p:sp>
        <p:nvSpPr>
          <p:cNvPr id="4" name="Slide Number Placeholder 3"/>
          <p:cNvSpPr>
            <a:spLocks noGrp="1"/>
          </p:cNvSpPr>
          <p:nvPr>
            <p:ph type="sldNum" sz="quarter" idx="10"/>
          </p:nvPr>
        </p:nvSpPr>
        <p:spPr/>
        <p:txBody>
          <a:bodyPr/>
          <a:lstStyle/>
          <a:p>
            <a:pPr>
              <a:defRPr/>
            </a:pPr>
            <a:fld id="{7986B956-CD16-7142-AA34-CD99E17C6772}" type="slidenum">
              <a:rPr lang="en-US" smtClean="0"/>
              <a:pPr>
                <a:defRPr/>
              </a:pPr>
              <a:t>8</a:t>
            </a:fld>
            <a:endParaRPr lang="en-US"/>
          </a:p>
        </p:txBody>
      </p:sp>
    </p:spTree>
    <p:extLst>
      <p:ext uri="{BB962C8B-B14F-4D97-AF65-F5344CB8AC3E}">
        <p14:creationId xmlns:p14="http://schemas.microsoft.com/office/powerpoint/2010/main" val="2215432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34" charset="0"/>
                <a:ea typeface="MS PGothic" panose="020B0600070205080204" pitchFamily="34" charset="-128"/>
                <a:cs typeface="Arial" pitchFamily="34" charset="0"/>
              </a:rPr>
              <a:t>Clicking</a:t>
            </a:r>
            <a:r>
              <a:rPr lang="en-US" sz="1200" kern="1200" baseline="0" dirty="0">
                <a:solidFill>
                  <a:schemeClr val="tx1"/>
                </a:solidFill>
                <a:effectLst/>
                <a:latin typeface="Arial" pitchFamily="34" charset="0"/>
                <a:ea typeface="MS PGothic" panose="020B0600070205080204" pitchFamily="34" charset="-128"/>
                <a:cs typeface="Arial" pitchFamily="34" charset="0"/>
              </a:rPr>
              <a:t> </a:t>
            </a:r>
            <a:r>
              <a:rPr lang="en-US" sz="1200" kern="1200" dirty="0">
                <a:solidFill>
                  <a:schemeClr val="tx1"/>
                </a:solidFill>
                <a:effectLst/>
                <a:latin typeface="Arial" pitchFamily="34" charset="0"/>
                <a:ea typeface="MS PGothic" panose="020B0600070205080204" pitchFamily="34" charset="-128"/>
                <a:cs typeface="Arial" pitchFamily="34" charset="0"/>
              </a:rPr>
              <a:t>on the agent groups gives visibility to the individual agents (processes or JVMs). </a:t>
            </a:r>
          </a:p>
          <a:p>
            <a:r>
              <a:rPr lang="en-US" sz="1200" kern="1200" dirty="0">
                <a:solidFill>
                  <a:schemeClr val="tx1"/>
                </a:solidFill>
                <a:effectLst/>
                <a:latin typeface="Arial" pitchFamily="34" charset="0"/>
                <a:ea typeface="MS PGothic" panose="020B0600070205080204" pitchFamily="34" charset="-128"/>
                <a:cs typeface="Arial" pitchFamily="34" charset="0"/>
              </a:rPr>
              <a:t> .</a:t>
            </a:r>
          </a:p>
          <a:p>
            <a:endParaRPr lang="en-US" sz="1200" kern="1200" dirty="0">
              <a:solidFill>
                <a:schemeClr val="tx1"/>
              </a:solidFill>
              <a:effectLst/>
              <a:latin typeface="Arial" pitchFamily="34" charset="0"/>
              <a:ea typeface="MS PGothic" panose="020B0600070205080204" pitchFamily="34" charset="-128"/>
              <a:cs typeface="Arial" pitchFamily="34" charset="0"/>
            </a:endParaRPr>
          </a:p>
        </p:txBody>
      </p:sp>
      <p:sp>
        <p:nvSpPr>
          <p:cNvPr id="4" name="Slide Number Placeholder 3"/>
          <p:cNvSpPr>
            <a:spLocks noGrp="1"/>
          </p:cNvSpPr>
          <p:nvPr>
            <p:ph type="sldNum" sz="quarter" idx="10"/>
          </p:nvPr>
        </p:nvSpPr>
        <p:spPr/>
        <p:txBody>
          <a:bodyPr/>
          <a:lstStyle/>
          <a:p>
            <a:pPr>
              <a:defRPr/>
            </a:pPr>
            <a:fld id="{7986B956-CD16-7142-AA34-CD99E17C6772}" type="slidenum">
              <a:rPr lang="en-US" smtClean="0"/>
              <a:pPr>
                <a:defRPr/>
              </a:pPr>
              <a:t>9</a:t>
            </a:fld>
            <a:endParaRPr lang="en-US"/>
          </a:p>
        </p:txBody>
      </p:sp>
    </p:spTree>
    <p:extLst>
      <p:ext uri="{BB962C8B-B14F-4D97-AF65-F5344CB8AC3E}">
        <p14:creationId xmlns:p14="http://schemas.microsoft.com/office/powerpoint/2010/main" val="1145930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34" charset="0"/>
                <a:ea typeface="MS PGothic" panose="020B0600070205080204" pitchFamily="34" charset="-128"/>
                <a:cs typeface="Arial" pitchFamily="34" charset="0"/>
              </a:rPr>
              <a:t>Right Clicking gives more details</a:t>
            </a:r>
          </a:p>
          <a:p>
            <a:endParaRPr lang="en-US" sz="1200" kern="1200" dirty="0">
              <a:solidFill>
                <a:schemeClr val="tx1"/>
              </a:solidFill>
              <a:effectLst/>
              <a:latin typeface="Arial" pitchFamily="34" charset="0"/>
              <a:ea typeface="MS PGothic" panose="020B0600070205080204" pitchFamily="34" charset="-128"/>
              <a:cs typeface="Arial" pitchFamily="34" charset="0"/>
            </a:endParaRPr>
          </a:p>
        </p:txBody>
      </p:sp>
      <p:sp>
        <p:nvSpPr>
          <p:cNvPr id="4" name="Slide Number Placeholder 3"/>
          <p:cNvSpPr>
            <a:spLocks noGrp="1"/>
          </p:cNvSpPr>
          <p:nvPr>
            <p:ph type="sldNum" sz="quarter" idx="10"/>
          </p:nvPr>
        </p:nvSpPr>
        <p:spPr/>
        <p:txBody>
          <a:bodyPr/>
          <a:lstStyle/>
          <a:p>
            <a:pPr>
              <a:defRPr/>
            </a:pPr>
            <a:fld id="{7986B956-CD16-7142-AA34-CD99E17C6772}" type="slidenum">
              <a:rPr lang="en-US" smtClean="0"/>
              <a:pPr>
                <a:defRPr/>
              </a:pPr>
              <a:t>10</a:t>
            </a:fld>
            <a:endParaRPr lang="en-US"/>
          </a:p>
        </p:txBody>
      </p:sp>
    </p:spTree>
    <p:extLst>
      <p:ext uri="{BB962C8B-B14F-4D97-AF65-F5344CB8AC3E}">
        <p14:creationId xmlns:p14="http://schemas.microsoft.com/office/powerpoint/2010/main" val="142429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a:t>
            </a:r>
            <a:r>
              <a:rPr lang="en-US" baseline="0" dirty="0"/>
              <a:t> a quick walkthrough of the exercise before asking others to do it</a:t>
            </a:r>
            <a:endParaRPr lang="en-US" dirty="0"/>
          </a:p>
          <a:p>
            <a:endParaRPr lang="en-US" dirty="0"/>
          </a:p>
          <a:p>
            <a:r>
              <a:rPr lang="en-US" dirty="0"/>
              <a:t>https://community.dynatrace.com/community/display/DOCDT62/Transaction+Flow</a:t>
            </a:r>
          </a:p>
        </p:txBody>
      </p:sp>
      <p:sp>
        <p:nvSpPr>
          <p:cNvPr id="4" name="Slide Number Placeholder 3"/>
          <p:cNvSpPr>
            <a:spLocks noGrp="1"/>
          </p:cNvSpPr>
          <p:nvPr>
            <p:ph type="sldNum" sz="quarter" idx="10"/>
          </p:nvPr>
        </p:nvSpPr>
        <p:spPr/>
        <p:txBody>
          <a:bodyPr/>
          <a:lstStyle/>
          <a:p>
            <a:pPr>
              <a:defRPr/>
            </a:pPr>
            <a:fld id="{7986B956-CD16-7142-AA34-CD99E17C6772}" type="slidenum">
              <a:rPr lang="en-US" smtClean="0"/>
              <a:pPr>
                <a:defRPr/>
              </a:pPr>
              <a:t>11</a:t>
            </a:fld>
            <a:endParaRPr lang="en-US"/>
          </a:p>
        </p:txBody>
      </p:sp>
    </p:spTree>
    <p:extLst>
      <p:ext uri="{BB962C8B-B14F-4D97-AF65-F5344CB8AC3E}">
        <p14:creationId xmlns:p14="http://schemas.microsoft.com/office/powerpoint/2010/main" val="3560137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a:t>
            </a:r>
            <a:r>
              <a:rPr lang="en-US" baseline="0" dirty="0"/>
              <a:t>k to the Monitoring Overview – We can go into the Application Overview</a:t>
            </a:r>
          </a:p>
          <a:p>
            <a:r>
              <a:rPr lang="en-US" baseline="0" dirty="0"/>
              <a:t>Explain here that this is the PROD Monitoring Overview. While it has tons of apps, it is hard to use. When we migrate, you will only see the apps per DT Server.</a:t>
            </a:r>
            <a:endParaRPr lang="en-US" dirty="0"/>
          </a:p>
        </p:txBody>
      </p:sp>
      <p:sp>
        <p:nvSpPr>
          <p:cNvPr id="4" name="Slide Number Placeholder 3"/>
          <p:cNvSpPr>
            <a:spLocks noGrp="1"/>
          </p:cNvSpPr>
          <p:nvPr>
            <p:ph type="sldNum" sz="quarter" idx="10"/>
          </p:nvPr>
        </p:nvSpPr>
        <p:spPr/>
        <p:txBody>
          <a:bodyPr/>
          <a:lstStyle/>
          <a:p>
            <a:pPr>
              <a:defRPr/>
            </a:pPr>
            <a:fld id="{7986B956-CD16-7142-AA34-CD99E17C6772}" type="slidenum">
              <a:rPr lang="en-US" smtClean="0"/>
              <a:pPr>
                <a:defRPr/>
              </a:pPr>
              <a:t>13</a:t>
            </a:fld>
            <a:endParaRPr lang="en-US"/>
          </a:p>
        </p:txBody>
      </p:sp>
    </p:spTree>
    <p:extLst>
      <p:ext uri="{BB962C8B-B14F-4D97-AF65-F5344CB8AC3E}">
        <p14:creationId xmlns:p14="http://schemas.microsoft.com/office/powerpoint/2010/main" val="28637874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Filter</a:t>
            </a:r>
            <a:r>
              <a:rPr lang="en-US" baseline="0" dirty="0"/>
              <a:t> on App Health</a:t>
            </a:r>
          </a:p>
          <a:p>
            <a:r>
              <a:rPr lang="en-US" baseline="0" dirty="0"/>
              <a:t>Favorite by Star  - the apps are sorted by relevance (star then </a:t>
            </a:r>
            <a:r>
              <a:rPr lang="en-US" baseline="0" dirty="0" err="1"/>
              <a:t>violatons</a:t>
            </a:r>
            <a:r>
              <a:rPr lang="en-US" baseline="0" dirty="0"/>
              <a:t>)</a:t>
            </a:r>
          </a:p>
          <a:p>
            <a:r>
              <a:rPr lang="en-US" baseline="0" dirty="0"/>
              <a:t>	https://community.dynatrace.com/community/display/DOCDT62/Application+Overview+Dashboard</a:t>
            </a:r>
          </a:p>
          <a:p>
            <a:endParaRPr lang="en-US" baseline="0" dirty="0"/>
          </a:p>
          <a:p>
            <a:r>
              <a:rPr lang="en-US" baseline="0" dirty="0"/>
              <a:t>Explain all portions – Through put, failure rate, response time – median , system health, and UEM (explain that UEM will be covered in full detail in the next presentation)</a:t>
            </a:r>
          </a:p>
          <a:p>
            <a:endParaRPr lang="en-US" baseline="0" dirty="0"/>
          </a:p>
          <a:p>
            <a:r>
              <a:rPr lang="en-US" sz="1200" i="1" kern="1200" dirty="0">
                <a:solidFill>
                  <a:schemeClr val="tx1"/>
                </a:solidFill>
                <a:effectLst/>
                <a:latin typeface="Arial" pitchFamily="34" charset="0"/>
                <a:ea typeface="MS PGothic" panose="020B0600070205080204" pitchFamily="34" charset="-128"/>
                <a:cs typeface="Arial" pitchFamily="34" charset="0"/>
              </a:rPr>
              <a:t>Mention</a:t>
            </a:r>
            <a:r>
              <a:rPr lang="en-US" sz="1200" i="1" kern="1200" baseline="0" dirty="0">
                <a:solidFill>
                  <a:schemeClr val="tx1"/>
                </a:solidFill>
                <a:effectLst/>
                <a:latin typeface="Arial" pitchFamily="34" charset="0"/>
                <a:ea typeface="MS PGothic" panose="020B0600070205080204" pitchFamily="34" charset="-128"/>
                <a:cs typeface="Arial" pitchFamily="34" charset="0"/>
              </a:rPr>
              <a:t> Dynamic baselines but cover them more in detail in 2 slides</a:t>
            </a:r>
            <a:endParaRPr lang="en-US" sz="1200" i="1" kern="1200" dirty="0">
              <a:solidFill>
                <a:schemeClr val="tx1"/>
              </a:solidFill>
              <a:effectLst/>
              <a:latin typeface="Arial" pitchFamily="34" charset="0"/>
              <a:ea typeface="MS PGothic" panose="020B0600070205080204" pitchFamily="34" charset="-128"/>
              <a:cs typeface="Arial"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7986B956-CD16-7142-AA34-CD99E17C6772}" type="slidenum">
              <a:rPr lang="en-US" smtClean="0"/>
              <a:pPr>
                <a:defRPr/>
              </a:pPr>
              <a:t>14</a:t>
            </a:fld>
            <a:endParaRPr lang="en-US"/>
          </a:p>
        </p:txBody>
      </p:sp>
    </p:spTree>
    <p:extLst>
      <p:ext uri="{BB962C8B-B14F-4D97-AF65-F5344CB8AC3E}">
        <p14:creationId xmlns:p14="http://schemas.microsoft.com/office/powerpoint/2010/main" val="2377229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5932" y="5583883"/>
            <a:ext cx="3440137" cy="667960"/>
          </a:xfrm>
          <a:prstGeom prst="rect">
            <a:avLst/>
          </a:prstGeom>
        </p:spPr>
      </p:pic>
      <p:sp>
        <p:nvSpPr>
          <p:cNvPr id="2" name="Footer Placeholder 1"/>
          <p:cNvSpPr>
            <a:spLocks noGrp="1"/>
          </p:cNvSpPr>
          <p:nvPr>
            <p:ph type="ftr" sz="quarter" idx="11"/>
          </p:nvPr>
        </p:nvSpPr>
        <p:spPr>
          <a:xfrm>
            <a:off x="4038600" y="6656636"/>
            <a:ext cx="4114800" cy="201364"/>
          </a:xfrm>
        </p:spPr>
        <p:txBody>
          <a:bodyPr/>
          <a:lstStyle>
            <a:lvl1pPr>
              <a:defRPr>
                <a:solidFill>
                  <a:schemeClr val="tx1">
                    <a:lumMod val="40000"/>
                    <a:lumOff val="60000"/>
                  </a:schemeClr>
                </a:solidFill>
              </a:defRPr>
            </a:lvl1pPr>
          </a:lstStyle>
          <a:p>
            <a:r>
              <a:rPr lang="en-US" dirty="0"/>
              <a:t>Confidential, Dynatrace LLC</a:t>
            </a:r>
          </a:p>
        </p:txBody>
      </p:sp>
      <p:sp>
        <p:nvSpPr>
          <p:cNvPr id="4" name="Slide Number Placeholder 3"/>
          <p:cNvSpPr>
            <a:spLocks noGrp="1"/>
          </p:cNvSpPr>
          <p:nvPr>
            <p:ph type="sldNum" sz="quarter" idx="12"/>
          </p:nvPr>
        </p:nvSpPr>
        <p:spPr/>
        <p:txBody>
          <a:bodyPr/>
          <a:lstStyle>
            <a:lvl1pPr>
              <a:defRPr>
                <a:solidFill>
                  <a:schemeClr val="tx1">
                    <a:lumMod val="40000"/>
                    <a:lumOff val="60000"/>
                  </a:schemeClr>
                </a:solidFill>
              </a:defRPr>
            </a:lvl1pPr>
          </a:lstStyle>
          <a:p>
            <a:fld id="{43BA0369-9F40-4B56-945B-D8308AE94A9C}" type="slidenum">
              <a:rPr lang="en-US" smtClean="0"/>
              <a:pPr/>
              <a:t>‹#›</a:t>
            </a:fld>
            <a:endParaRPr lang="en-US" dirty="0"/>
          </a:p>
        </p:txBody>
      </p:sp>
      <p:sp>
        <p:nvSpPr>
          <p:cNvPr id="6" name="Title 5"/>
          <p:cNvSpPr>
            <a:spLocks noGrp="1"/>
          </p:cNvSpPr>
          <p:nvPr>
            <p:ph type="title" hasCustomPrompt="1"/>
          </p:nvPr>
        </p:nvSpPr>
        <p:spPr>
          <a:xfrm>
            <a:off x="696075" y="1948970"/>
            <a:ext cx="10799850" cy="757627"/>
          </a:xfrm>
        </p:spPr>
        <p:txBody>
          <a:bodyPr anchor="b" anchorCtr="0">
            <a:noAutofit/>
          </a:bodyPr>
          <a:lstStyle>
            <a:lvl1pPr>
              <a:defRPr sz="5800" b="0">
                <a:solidFill>
                  <a:schemeClr val="bg2"/>
                </a:solidFill>
              </a:defRPr>
            </a:lvl1pPr>
          </a:lstStyle>
          <a:p>
            <a:r>
              <a:rPr lang="en-US" dirty="0"/>
              <a:t>Presentation Title</a:t>
            </a:r>
          </a:p>
        </p:txBody>
      </p:sp>
      <p:sp>
        <p:nvSpPr>
          <p:cNvPr id="10" name="Text Placeholder 9"/>
          <p:cNvSpPr>
            <a:spLocks noGrp="1"/>
          </p:cNvSpPr>
          <p:nvPr>
            <p:ph type="body" sz="quarter" idx="13" hasCustomPrompt="1"/>
          </p:nvPr>
        </p:nvSpPr>
        <p:spPr>
          <a:xfrm>
            <a:off x="1282245" y="3136230"/>
            <a:ext cx="9627510" cy="571500"/>
          </a:xfrm>
        </p:spPr>
        <p:txBody>
          <a:bodyPr>
            <a:noAutofit/>
          </a:bodyPr>
          <a:lstStyle>
            <a:lvl1pPr marL="0" indent="0" algn="ctr">
              <a:buNone/>
              <a:defRPr>
                <a:solidFill>
                  <a:schemeClr val="bg2"/>
                </a:solidFill>
              </a:defRPr>
            </a:lvl1pPr>
          </a:lstStyle>
          <a:p>
            <a:pPr lvl="0"/>
            <a:r>
              <a:rPr lang="en-US" dirty="0"/>
              <a:t>Subtitle</a:t>
            </a:r>
          </a:p>
        </p:txBody>
      </p:sp>
      <p:sp>
        <p:nvSpPr>
          <p:cNvPr id="11" name="Text Placeholder 9"/>
          <p:cNvSpPr>
            <a:spLocks noGrp="1"/>
          </p:cNvSpPr>
          <p:nvPr>
            <p:ph type="body" sz="quarter" idx="14" hasCustomPrompt="1"/>
          </p:nvPr>
        </p:nvSpPr>
        <p:spPr>
          <a:xfrm>
            <a:off x="1286823" y="4216666"/>
            <a:ext cx="9618354" cy="571500"/>
          </a:xfrm>
        </p:spPr>
        <p:txBody>
          <a:bodyPr anchor="ctr" anchorCtr="0">
            <a:noAutofit/>
          </a:bodyPr>
          <a:lstStyle>
            <a:lvl1pPr marL="0" indent="0" algn="ctr">
              <a:buNone/>
              <a:defRPr sz="2300" baseline="0">
                <a:solidFill>
                  <a:schemeClr val="bg2"/>
                </a:solidFill>
              </a:defRPr>
            </a:lvl1pPr>
          </a:lstStyle>
          <a:p>
            <a:pPr lvl="0"/>
            <a:r>
              <a:rPr lang="en-US" dirty="0"/>
              <a:t>Speaker Name and Title</a:t>
            </a:r>
          </a:p>
        </p:txBody>
      </p:sp>
    </p:spTree>
    <p:extLst>
      <p:ext uri="{BB962C8B-B14F-4D97-AF65-F5344CB8AC3E}">
        <p14:creationId xmlns:p14="http://schemas.microsoft.com/office/powerpoint/2010/main" val="84099204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_green_light">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4910" b="36883"/>
          <a:stretch/>
        </p:blipFill>
        <p:spPr>
          <a:xfrm>
            <a:off x="6807201" y="1724691"/>
            <a:ext cx="5400039" cy="5163789"/>
          </a:xfrm>
          <a:prstGeom prst="rect">
            <a:avLst/>
          </a:prstGeom>
        </p:spPr>
      </p:pic>
      <p:sp>
        <p:nvSpPr>
          <p:cNvPr id="16" name="Text Placeholder 6"/>
          <p:cNvSpPr>
            <a:spLocks noGrp="1"/>
          </p:cNvSpPr>
          <p:nvPr>
            <p:ph type="body" sz="quarter" idx="13" hasCustomPrompt="1"/>
          </p:nvPr>
        </p:nvSpPr>
        <p:spPr>
          <a:xfrm>
            <a:off x="539115" y="3843951"/>
            <a:ext cx="2749151" cy="523220"/>
          </a:xfrm>
        </p:spPr>
        <p:txBody>
          <a:bodyPr wrap="none" anchor="t" anchorCtr="0">
            <a:spAutoFit/>
          </a:bodyPr>
          <a:lstStyle>
            <a:lvl1pPr marL="0" indent="0">
              <a:buNone/>
              <a:defRPr>
                <a:solidFill>
                  <a:schemeClr val="bg2"/>
                </a:solidFill>
              </a:defRPr>
            </a:lvl1pPr>
          </a:lstStyle>
          <a:p>
            <a:pPr lvl="0"/>
            <a:r>
              <a:rPr lang="en-US" dirty="0"/>
              <a:t>Click to add name</a:t>
            </a:r>
          </a:p>
        </p:txBody>
      </p:sp>
      <p:sp>
        <p:nvSpPr>
          <p:cNvPr id="17" name="Text Placeholder 6"/>
          <p:cNvSpPr>
            <a:spLocks noGrp="1"/>
          </p:cNvSpPr>
          <p:nvPr>
            <p:ph type="body" sz="quarter" idx="14" hasCustomPrompt="1"/>
          </p:nvPr>
        </p:nvSpPr>
        <p:spPr>
          <a:xfrm>
            <a:off x="539115" y="4394107"/>
            <a:ext cx="1841273" cy="400110"/>
          </a:xfrm>
        </p:spPr>
        <p:txBody>
          <a:bodyPr wrap="none" anchor="t" anchorCtr="0">
            <a:spAutoFit/>
          </a:bodyPr>
          <a:lstStyle>
            <a:lvl1pPr marL="0" indent="0">
              <a:buNone/>
              <a:defRPr sz="2000">
                <a:solidFill>
                  <a:schemeClr val="bg2"/>
                </a:solidFill>
              </a:defRPr>
            </a:lvl1pPr>
          </a:lstStyle>
          <a:p>
            <a:pPr lvl="0"/>
            <a:r>
              <a:rPr lang="en-US" dirty="0"/>
              <a:t>Click to add title</a:t>
            </a:r>
          </a:p>
        </p:txBody>
      </p:sp>
      <p:sp>
        <p:nvSpPr>
          <p:cNvPr id="3" name="Title 2"/>
          <p:cNvSpPr>
            <a:spLocks noGrp="1"/>
          </p:cNvSpPr>
          <p:nvPr>
            <p:ph type="title" hasCustomPrompt="1"/>
          </p:nvPr>
        </p:nvSpPr>
        <p:spPr>
          <a:xfrm>
            <a:off x="365905" y="1619466"/>
            <a:ext cx="8384805" cy="757627"/>
          </a:xfrm>
        </p:spPr>
        <p:txBody>
          <a:bodyPr>
            <a:noAutofit/>
          </a:bodyPr>
          <a:lstStyle>
            <a:lvl1pPr algn="l">
              <a:defRPr sz="5400">
                <a:solidFill>
                  <a:schemeClr val="tx1"/>
                </a:solidFill>
              </a:defRPr>
            </a:lvl1pPr>
          </a:lstStyle>
          <a:p>
            <a:r>
              <a:rPr lang="en-US" dirty="0"/>
              <a:t>Click to add slide title</a:t>
            </a:r>
          </a:p>
        </p:txBody>
      </p:sp>
      <p:sp>
        <p:nvSpPr>
          <p:cNvPr id="2" name="Footer Placeholder 1"/>
          <p:cNvSpPr>
            <a:spLocks noGrp="1"/>
          </p:cNvSpPr>
          <p:nvPr>
            <p:ph type="ftr" sz="quarter" idx="15"/>
          </p:nvPr>
        </p:nvSpPr>
        <p:spPr/>
        <p:txBody>
          <a:bodyPr/>
          <a:lstStyle/>
          <a:p>
            <a:r>
              <a:rPr lang="en-US" dirty="0"/>
              <a:t>Confidential, Dynatrace LLC</a:t>
            </a:r>
          </a:p>
        </p:txBody>
      </p:sp>
      <p:sp>
        <p:nvSpPr>
          <p:cNvPr id="4" name="Slide Number Placeholder 3"/>
          <p:cNvSpPr>
            <a:spLocks noGrp="1"/>
          </p:cNvSpPr>
          <p:nvPr>
            <p:ph type="sldNum" sz="quarter" idx="16"/>
          </p:nvPr>
        </p:nvSpPr>
        <p:spPr/>
        <p:txBody>
          <a:bodyPr/>
          <a:lstStyle/>
          <a:p>
            <a:fld id="{361E82BE-B626-4EB2-8898-B03C44A2E9A4}" type="slidenum">
              <a:rPr lang="en-US" smtClean="0"/>
              <a:pPr/>
              <a:t>‹#›</a:t>
            </a:fld>
            <a:endParaRPr lang="en-US" dirty="0"/>
          </a:p>
        </p:txBody>
      </p:sp>
    </p:spTree>
    <p:extLst>
      <p:ext uri="{BB962C8B-B14F-4D97-AF65-F5344CB8AC3E}">
        <p14:creationId xmlns:p14="http://schemas.microsoft.com/office/powerpoint/2010/main" val="2172261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Text Placeholder 2"/>
          <p:cNvSpPr>
            <a:spLocks noGrp="1"/>
          </p:cNvSpPr>
          <p:nvPr>
            <p:ph idx="12"/>
          </p:nvPr>
        </p:nvSpPr>
        <p:spPr>
          <a:xfrm>
            <a:off x="1188721" y="1825625"/>
            <a:ext cx="9811976" cy="4351338"/>
          </a:xfrm>
          <a:prstGeom prst="rect">
            <a:avLst/>
          </a:prstGeom>
        </p:spPr>
        <p:txBody>
          <a:bodyPr vert="horz" lIns="91440" tIns="45720" rIns="91440" bIns="45720" rtlCol="0">
            <a:normAutofit/>
          </a:bodyPr>
          <a:lstStyle>
            <a:lvl1pPr>
              <a:defRPr>
                <a:solidFill>
                  <a:schemeClr val="tx1"/>
                </a:solidFill>
              </a:defRPr>
            </a:lvl1pPr>
          </a:lstStyle>
          <a:p>
            <a:pPr lvl="0"/>
            <a:r>
              <a:rPr lang="en-US" dirty="0"/>
              <a:t>Click to edit Master text styles</a:t>
            </a:r>
          </a:p>
          <a:p>
            <a:pPr lvl="1"/>
            <a:r>
              <a:rPr lang="en-US" dirty="0"/>
              <a:t>Second level</a:t>
            </a:r>
          </a:p>
          <a:p>
            <a:pPr lvl="2"/>
            <a:r>
              <a:rPr lang="en-US" dirty="0"/>
              <a:t>Third level</a:t>
            </a:r>
          </a:p>
        </p:txBody>
      </p:sp>
      <p:sp>
        <p:nvSpPr>
          <p:cNvPr id="4" name="Slide Number Placeholder 3"/>
          <p:cNvSpPr>
            <a:spLocks noGrp="1"/>
          </p:cNvSpPr>
          <p:nvPr>
            <p:ph type="sldNum" sz="quarter" idx="10"/>
          </p:nvPr>
        </p:nvSpPr>
        <p:spPr/>
        <p:txBody>
          <a:bodyPr/>
          <a:lstStyle>
            <a:lvl1pPr>
              <a:defRPr>
                <a:solidFill>
                  <a:schemeClr val="tx1">
                    <a:lumMod val="40000"/>
                    <a:lumOff val="60000"/>
                  </a:schemeClr>
                </a:solidFill>
              </a:defRPr>
            </a:lvl1pPr>
          </a:lstStyle>
          <a:p>
            <a:fld id="{361E82BE-B626-4EB2-8898-B03C44A2E9A4}" type="slidenum">
              <a:rPr lang="en-US" smtClean="0"/>
              <a:pPr/>
              <a:t>‹#›</a:t>
            </a:fld>
            <a:endParaRPr lang="en-US" dirty="0"/>
          </a:p>
        </p:txBody>
      </p:sp>
      <p:sp>
        <p:nvSpPr>
          <p:cNvPr id="5" name="Footer Placeholder 4"/>
          <p:cNvSpPr>
            <a:spLocks noGrp="1"/>
          </p:cNvSpPr>
          <p:nvPr>
            <p:ph type="ftr" sz="quarter" idx="11"/>
          </p:nvPr>
        </p:nvSpPr>
        <p:spPr>
          <a:xfrm>
            <a:off x="4038600" y="6656636"/>
            <a:ext cx="4114800" cy="201364"/>
          </a:xfrm>
        </p:spPr>
        <p:txBody>
          <a:bodyPr/>
          <a:lstStyle>
            <a:lvl1pPr>
              <a:defRPr>
                <a:solidFill>
                  <a:schemeClr val="tx1">
                    <a:lumMod val="40000"/>
                    <a:lumOff val="60000"/>
                  </a:schemeClr>
                </a:solidFill>
              </a:defRPr>
            </a:lvl1pPr>
          </a:lstStyle>
          <a:p>
            <a:r>
              <a:rPr lang="en-US" dirty="0"/>
              <a:t>Confidential, Dynatrace LLC</a:t>
            </a:r>
          </a:p>
        </p:txBody>
      </p:sp>
      <p:sp>
        <p:nvSpPr>
          <p:cNvPr id="8" name="Title Placeholder 1"/>
          <p:cNvSpPr>
            <a:spLocks noGrp="1"/>
          </p:cNvSpPr>
          <p:nvPr>
            <p:ph type="title"/>
          </p:nvPr>
        </p:nvSpPr>
        <p:spPr>
          <a:xfrm>
            <a:off x="1188721" y="436759"/>
            <a:ext cx="9811976" cy="757627"/>
          </a:xfrm>
          <a:prstGeom prst="rect">
            <a:avLst/>
          </a:prstGeom>
        </p:spPr>
        <p:txBody>
          <a:bodyPr vert="horz" lIns="91440" tIns="45720" rIns="91440" bIns="45720" rtlCol="0" anchor="t">
            <a:normAutofit/>
          </a:bodyPr>
          <a:lstStyle>
            <a:lvl1pPr>
              <a:defRPr>
                <a:solidFill>
                  <a:schemeClr val="tx1"/>
                </a:solidFill>
              </a:defRPr>
            </a:lvl1pPr>
          </a:lstStyle>
          <a:p>
            <a:r>
              <a:rPr lang="en-US" dirty="0"/>
              <a:t>Click to add title</a:t>
            </a:r>
          </a:p>
        </p:txBody>
      </p:sp>
    </p:spTree>
    <p:extLst>
      <p:ext uri="{BB962C8B-B14F-4D97-AF65-F5344CB8AC3E}">
        <p14:creationId xmlns:p14="http://schemas.microsoft.com/office/powerpoint/2010/main" val="2124111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Slide Number Placeholder 2"/>
          <p:cNvSpPr>
            <a:spLocks noGrp="1"/>
          </p:cNvSpPr>
          <p:nvPr>
            <p:ph type="sldNum" sz="quarter" idx="10"/>
          </p:nvPr>
        </p:nvSpPr>
        <p:spPr/>
        <p:txBody>
          <a:bodyPr/>
          <a:lstStyle/>
          <a:p>
            <a:fld id="{361E82BE-B626-4EB2-8898-B03C44A2E9A4}"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Confidential, Dynatrace LLC</a:t>
            </a:r>
          </a:p>
        </p:txBody>
      </p:sp>
    </p:spTree>
    <p:extLst>
      <p:ext uri="{BB962C8B-B14F-4D97-AF65-F5344CB8AC3E}">
        <p14:creationId xmlns:p14="http://schemas.microsoft.com/office/powerpoint/2010/main" val="7730278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a and two Content">
    <p:spTree>
      <p:nvGrpSpPr>
        <p:cNvPr id="1" name=""/>
        <p:cNvGrpSpPr/>
        <p:nvPr/>
      </p:nvGrpSpPr>
      <p:grpSpPr>
        <a:xfrm>
          <a:off x="0" y="0"/>
          <a:ext cx="0" cy="0"/>
          <a:chOff x="0" y="0"/>
          <a:chExt cx="0" cy="0"/>
        </a:xfrm>
      </p:grpSpPr>
      <p:sp>
        <p:nvSpPr>
          <p:cNvPr id="11" name="Content Placeholder 3"/>
          <p:cNvSpPr>
            <a:spLocks noGrp="1"/>
          </p:cNvSpPr>
          <p:nvPr>
            <p:ph sz="half" idx="2"/>
          </p:nvPr>
        </p:nvSpPr>
        <p:spPr>
          <a:xfrm>
            <a:off x="1188721" y="1825625"/>
            <a:ext cx="4475911" cy="3753765"/>
          </a:xfrm>
        </p:spPr>
        <p:txBody>
          <a:bodyPr>
            <a:noAutofit/>
          </a:bodyPr>
          <a:lstStyle>
            <a:lvl1pPr marL="231775" indent="-231775">
              <a:buClr>
                <a:schemeClr val="accent1"/>
              </a:buClr>
              <a:buFont typeface="Arial" panose="020B0604020202020204" pitchFamily="34" charset="0"/>
              <a:buChar char="•"/>
              <a:defRPr sz="2400"/>
            </a:lvl1pPr>
            <a:lvl2pPr marL="573088" indent="-115888">
              <a:buClr>
                <a:srgbClr val="626D6E"/>
              </a:buClr>
              <a:buSzPct val="80000"/>
              <a:defRPr sz="2000">
                <a:solidFill>
                  <a:schemeClr val="bg2"/>
                </a:solidFill>
              </a:defRPr>
            </a:lvl2pPr>
            <a:lvl3pPr marL="1030288" indent="-115888">
              <a:buClr>
                <a:srgbClr val="626D6E"/>
              </a:buClr>
              <a:buSzPct val="80000"/>
              <a:defRPr sz="2000">
                <a:solidFill>
                  <a:schemeClr val="bg2"/>
                </a:solidFill>
              </a:defRPr>
            </a:lvl3pPr>
            <a:lvl4pPr>
              <a:buClr>
                <a:schemeClr val="accent1"/>
              </a:buClr>
              <a:defRPr sz="1800">
                <a:solidFill>
                  <a:schemeClr val="tx2"/>
                </a:solidFill>
              </a:defRPr>
            </a:lvl4pPr>
            <a:lvl5pPr>
              <a:buClr>
                <a:schemeClr val="accent1"/>
              </a:buClr>
              <a:defRPr sz="1800">
                <a:solidFill>
                  <a:schemeClr val="tx2"/>
                </a:solidFill>
              </a:defRPr>
            </a:lvl5pPr>
          </a:lstStyle>
          <a:p>
            <a:pPr lvl="0"/>
            <a:r>
              <a:rPr lang="en-US" dirty="0"/>
              <a:t>Click to edit Master text styles</a:t>
            </a:r>
          </a:p>
          <a:p>
            <a:pPr lvl="1"/>
            <a:r>
              <a:rPr lang="en-US" dirty="0"/>
              <a:t>Second level</a:t>
            </a:r>
          </a:p>
          <a:p>
            <a:pPr lvl="2"/>
            <a:r>
              <a:rPr lang="en-US" dirty="0"/>
              <a:t>Third level</a:t>
            </a:r>
          </a:p>
        </p:txBody>
      </p:sp>
      <p:sp>
        <p:nvSpPr>
          <p:cNvPr id="2" name="Footer Placeholder 1"/>
          <p:cNvSpPr>
            <a:spLocks noGrp="1"/>
          </p:cNvSpPr>
          <p:nvPr>
            <p:ph type="ftr" sz="quarter" idx="10"/>
          </p:nvPr>
        </p:nvSpPr>
        <p:spPr/>
        <p:txBody>
          <a:bodyPr/>
          <a:lstStyle>
            <a:lvl1pPr>
              <a:defRPr>
                <a:solidFill>
                  <a:schemeClr val="tx1">
                    <a:lumMod val="40000"/>
                    <a:lumOff val="60000"/>
                  </a:schemeClr>
                </a:solidFill>
              </a:defRPr>
            </a:lvl1pPr>
          </a:lstStyle>
          <a:p>
            <a:r>
              <a:rPr lang="en-US" dirty="0"/>
              <a:t>Confidential, Dynatrace LLC</a:t>
            </a:r>
          </a:p>
        </p:txBody>
      </p:sp>
      <p:sp>
        <p:nvSpPr>
          <p:cNvPr id="3" name="Slide Number Placeholder 2"/>
          <p:cNvSpPr>
            <a:spLocks noGrp="1"/>
          </p:cNvSpPr>
          <p:nvPr>
            <p:ph type="sldNum" sz="quarter" idx="11"/>
          </p:nvPr>
        </p:nvSpPr>
        <p:spPr/>
        <p:txBody>
          <a:bodyPr/>
          <a:lstStyle>
            <a:lvl1pPr>
              <a:defRPr>
                <a:solidFill>
                  <a:schemeClr val="tx1">
                    <a:lumMod val="40000"/>
                    <a:lumOff val="60000"/>
                  </a:schemeClr>
                </a:solidFill>
              </a:defRPr>
            </a:lvl1pPr>
          </a:lstStyle>
          <a:p>
            <a:fld id="{361E82BE-B626-4EB2-8898-B03C44A2E9A4}" type="slidenum">
              <a:rPr lang="en-US" smtClean="0"/>
              <a:pPr/>
              <a:t>‹#›</a:t>
            </a:fld>
            <a:endParaRPr lang="en-US" dirty="0"/>
          </a:p>
        </p:txBody>
      </p:sp>
      <p:sp>
        <p:nvSpPr>
          <p:cNvPr id="8" name="Title Placeholder 1"/>
          <p:cNvSpPr>
            <a:spLocks noGrp="1"/>
          </p:cNvSpPr>
          <p:nvPr>
            <p:ph type="title"/>
          </p:nvPr>
        </p:nvSpPr>
        <p:spPr>
          <a:xfrm>
            <a:off x="1188721" y="436759"/>
            <a:ext cx="9811976" cy="757627"/>
          </a:xfrm>
          <a:prstGeom prst="rect">
            <a:avLst/>
          </a:prstGeom>
        </p:spPr>
        <p:txBody>
          <a:bodyPr vert="horz" lIns="91440" tIns="45720" rIns="91440" bIns="45720" rtlCol="0" anchor="t">
            <a:normAutofit/>
          </a:bodyPr>
          <a:lstStyle>
            <a:lvl1pPr>
              <a:defRPr>
                <a:solidFill>
                  <a:schemeClr val="tx1"/>
                </a:solidFill>
              </a:defRPr>
            </a:lvl1pPr>
          </a:lstStyle>
          <a:p>
            <a:r>
              <a:rPr lang="en-US" dirty="0"/>
              <a:t>Click to add title</a:t>
            </a:r>
          </a:p>
        </p:txBody>
      </p:sp>
      <p:sp>
        <p:nvSpPr>
          <p:cNvPr id="12" name="Content Placeholder 3"/>
          <p:cNvSpPr>
            <a:spLocks noGrp="1"/>
          </p:cNvSpPr>
          <p:nvPr>
            <p:ph sz="half" idx="12"/>
          </p:nvPr>
        </p:nvSpPr>
        <p:spPr>
          <a:xfrm>
            <a:off x="6524786" y="1825624"/>
            <a:ext cx="4475911" cy="3753765"/>
          </a:xfrm>
        </p:spPr>
        <p:txBody>
          <a:bodyPr>
            <a:noAutofit/>
          </a:bodyPr>
          <a:lstStyle>
            <a:lvl1pPr marL="231775" indent="-231775">
              <a:buClr>
                <a:schemeClr val="accent1"/>
              </a:buClr>
              <a:buFont typeface="Arial" panose="020B0604020202020204" pitchFamily="34" charset="0"/>
              <a:buChar char="•"/>
              <a:defRPr sz="2400"/>
            </a:lvl1pPr>
            <a:lvl2pPr marL="573088" indent="-115888">
              <a:buClr>
                <a:srgbClr val="626D6E"/>
              </a:buClr>
              <a:buSzPct val="80000"/>
              <a:defRPr sz="2000">
                <a:solidFill>
                  <a:schemeClr val="bg2"/>
                </a:solidFill>
              </a:defRPr>
            </a:lvl2pPr>
            <a:lvl3pPr marL="1030288" indent="-115888">
              <a:buClr>
                <a:srgbClr val="626D6E"/>
              </a:buClr>
              <a:buSzPct val="80000"/>
              <a:defRPr sz="2000">
                <a:solidFill>
                  <a:schemeClr val="bg2"/>
                </a:solidFill>
              </a:defRPr>
            </a:lvl3pPr>
            <a:lvl4pPr>
              <a:buClr>
                <a:schemeClr val="accent1"/>
              </a:buClr>
              <a:defRPr sz="1800">
                <a:solidFill>
                  <a:schemeClr val="tx2"/>
                </a:solidFill>
              </a:defRPr>
            </a:lvl4pPr>
            <a:lvl5pPr>
              <a:buClr>
                <a:schemeClr val="accent1"/>
              </a:buClr>
              <a:defRPr sz="1800">
                <a:solidFill>
                  <a:schemeClr val="tx2"/>
                </a:solidFill>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0395063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3 image_1/3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1867" y="904866"/>
            <a:ext cx="4360922" cy="708301"/>
          </a:xfrm>
        </p:spPr>
        <p:txBody>
          <a:bodyPr>
            <a:noAutofit/>
          </a:bodyPr>
          <a:lstStyle>
            <a:lvl1pPr algn="l">
              <a:defRPr sz="3600">
                <a:solidFill>
                  <a:schemeClr val="tx1"/>
                </a:solidFill>
              </a:defRPr>
            </a:lvl1pPr>
          </a:lstStyle>
          <a:p>
            <a:r>
              <a:rPr lang="en-US" dirty="0"/>
              <a:t>Click to edit title</a:t>
            </a:r>
          </a:p>
        </p:txBody>
      </p:sp>
      <p:sp>
        <p:nvSpPr>
          <p:cNvPr id="3" name="Content Placeholder 2"/>
          <p:cNvSpPr>
            <a:spLocks noGrp="1"/>
          </p:cNvSpPr>
          <p:nvPr>
            <p:ph sz="half" idx="1"/>
          </p:nvPr>
        </p:nvSpPr>
        <p:spPr>
          <a:xfrm>
            <a:off x="161866" y="2518033"/>
            <a:ext cx="4360921" cy="3310309"/>
          </a:xfrm>
        </p:spPr>
        <p:txBody>
          <a:bodyPr>
            <a:noAutofit/>
          </a:bodyPr>
          <a:lstStyle>
            <a:lvl1pPr>
              <a:buClr>
                <a:schemeClr val="accent1"/>
              </a:buClr>
              <a:defRPr>
                <a:solidFill>
                  <a:schemeClr val="tx1"/>
                </a:solidFill>
              </a:defRPr>
            </a:lvl1pPr>
            <a:lvl2pPr marL="627063" indent="-169863">
              <a:buClr>
                <a:srgbClr val="414141"/>
              </a:buClr>
              <a:buSzPct val="80000"/>
              <a:buFont typeface="Arial" panose="020B0604020202020204" pitchFamily="34" charset="0"/>
              <a:buChar char="•"/>
              <a:defRPr>
                <a:solidFill>
                  <a:schemeClr val="bg2"/>
                </a:solidFill>
              </a:defRPr>
            </a:lvl2pPr>
            <a:lvl3pPr marL="1084263" indent="-169863">
              <a:buClr>
                <a:srgbClr val="414141"/>
              </a:buClr>
              <a:buSzPct val="80000"/>
              <a:buFont typeface="Arial" panose="020B0604020202020204" pitchFamily="34" charset="0"/>
              <a:buChar char="•"/>
              <a:defRPr>
                <a:solidFill>
                  <a:schemeClr val="bg2"/>
                </a:solidFill>
              </a:defRPr>
            </a:lvl3p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12"/>
          </p:nvPr>
        </p:nvSpPr>
        <p:spPr/>
        <p:txBody>
          <a:bodyPr/>
          <a:lstStyle/>
          <a:p>
            <a:fld id="{43BA0369-9F40-4B56-945B-D8308AE94A9C}" type="slidenum">
              <a:rPr lang="en-US" smtClean="0"/>
              <a:t>‹#›</a:t>
            </a:fld>
            <a:endParaRPr lang="en-US"/>
          </a:p>
        </p:txBody>
      </p:sp>
      <p:sp>
        <p:nvSpPr>
          <p:cNvPr id="12" name="TextBox 11"/>
          <p:cNvSpPr txBox="1"/>
          <p:nvPr userDrawn="1"/>
        </p:nvSpPr>
        <p:spPr>
          <a:xfrm>
            <a:off x="5380900" y="6627168"/>
            <a:ext cx="1430200" cy="230832"/>
          </a:xfrm>
          <a:prstGeom prst="rect">
            <a:avLst/>
          </a:prstGeom>
          <a:noFill/>
        </p:spPr>
        <p:txBody>
          <a:bodyPr wrap="none" rtlCol="0" anchor="b">
            <a:spAutoFit/>
          </a:bodyPr>
          <a:lstStyle/>
          <a:p>
            <a:pPr algn="ctr"/>
            <a:r>
              <a:rPr lang="en-US" sz="900" dirty="0">
                <a:solidFill>
                  <a:schemeClr val="tx2"/>
                </a:solidFill>
              </a:rPr>
              <a:t>Copyright 2016, Dynatrace</a:t>
            </a:r>
          </a:p>
        </p:txBody>
      </p:sp>
      <p:sp>
        <p:nvSpPr>
          <p:cNvPr id="5" name="Picture Placeholder 4"/>
          <p:cNvSpPr>
            <a:spLocks noGrp="1"/>
          </p:cNvSpPr>
          <p:nvPr>
            <p:ph type="pic" sz="quarter" idx="13"/>
          </p:nvPr>
        </p:nvSpPr>
        <p:spPr>
          <a:xfrm>
            <a:off x="4522788" y="0"/>
            <a:ext cx="7669212" cy="6858000"/>
          </a:xfrm>
          <a:solidFill>
            <a:schemeClr val="bg1">
              <a:lumMod val="95000"/>
            </a:schemeClr>
          </a:solidFill>
        </p:spPr>
        <p:txBody>
          <a:bodyPr/>
          <a:lstStyle>
            <a:lvl1pPr marL="0" indent="0">
              <a:buNone/>
              <a:defRPr/>
            </a:lvl1pPr>
          </a:lstStyle>
          <a:p>
            <a:endParaRPr lang="en-US" dirty="0"/>
          </a:p>
        </p:txBody>
      </p:sp>
      <p:sp>
        <p:nvSpPr>
          <p:cNvPr id="8" name="Footer Placeholder 6"/>
          <p:cNvSpPr>
            <a:spLocks noGrp="1"/>
          </p:cNvSpPr>
          <p:nvPr>
            <p:ph type="ftr" sz="quarter" idx="3"/>
          </p:nvPr>
        </p:nvSpPr>
        <p:spPr>
          <a:xfrm>
            <a:off x="1656645" y="6656636"/>
            <a:ext cx="4114800" cy="201364"/>
          </a:xfrm>
          <a:prstGeom prst="rect">
            <a:avLst/>
          </a:prstGeom>
        </p:spPr>
        <p:txBody>
          <a:bodyPr vert="horz" lIns="91440" tIns="45720" rIns="91440" bIns="45720" rtlCol="0" anchor="ctr"/>
          <a:lstStyle>
            <a:lvl1pPr algn="ctr">
              <a:defRPr sz="1000">
                <a:solidFill>
                  <a:schemeClr val="tx1">
                    <a:lumMod val="40000"/>
                    <a:lumOff val="60000"/>
                  </a:schemeClr>
                </a:solidFill>
              </a:defRPr>
            </a:lvl1pPr>
          </a:lstStyle>
          <a:p>
            <a:r>
              <a:rPr lang="en-US" dirty="0"/>
              <a:t>Confidential, Dynatrace LLC</a:t>
            </a:r>
          </a:p>
        </p:txBody>
      </p:sp>
    </p:spTree>
    <p:extLst>
      <p:ext uri="{BB962C8B-B14F-4D97-AF65-F5344CB8AC3E}">
        <p14:creationId xmlns:p14="http://schemas.microsoft.com/office/powerpoint/2010/main" val="664425946"/>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Emphasis">
    <p:bg>
      <p:bgPr>
        <a:solidFill>
          <a:schemeClr val="accent1">
            <a:lumMod val="75000"/>
          </a:schemeClr>
        </a:solidFill>
        <a:effectLst/>
      </p:bgPr>
    </p:bg>
    <p:spTree>
      <p:nvGrpSpPr>
        <p:cNvPr id="1" name=""/>
        <p:cNvGrpSpPr/>
        <p:nvPr/>
      </p:nvGrpSpPr>
      <p:grpSpPr>
        <a:xfrm>
          <a:off x="0" y="0"/>
          <a:ext cx="0" cy="0"/>
          <a:chOff x="0" y="0"/>
          <a:chExt cx="0" cy="0"/>
        </a:xfrm>
      </p:grpSpPr>
      <p:sp>
        <p:nvSpPr>
          <p:cNvPr id="40" name="Title 1"/>
          <p:cNvSpPr>
            <a:spLocks noGrp="1"/>
          </p:cNvSpPr>
          <p:nvPr>
            <p:ph type="title" hasCustomPrompt="1"/>
          </p:nvPr>
        </p:nvSpPr>
        <p:spPr>
          <a:xfrm>
            <a:off x="949124" y="2229759"/>
            <a:ext cx="6381478" cy="2968894"/>
          </a:xfrm>
          <a:prstGeom prst="rect">
            <a:avLst/>
          </a:prstGeom>
        </p:spPr>
        <p:txBody>
          <a:bodyPr>
            <a:noAutofit/>
          </a:bodyPr>
          <a:lstStyle>
            <a:lvl1pPr>
              <a:defRPr sz="5400">
                <a:solidFill>
                  <a:schemeClr val="tx1"/>
                </a:solidFill>
                <a:latin typeface="+mj-lt"/>
                <a:ea typeface="Roboto Light" panose="02000000000000000000" pitchFamily="2" charset="0"/>
              </a:defRPr>
            </a:lvl1pPr>
          </a:lstStyle>
          <a:p>
            <a:r>
              <a:rPr lang="en-US" dirty="0"/>
              <a:t>Click to add section title</a:t>
            </a:r>
            <a:endParaRPr lang="pl-PL" dirty="0"/>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72553" y="1702118"/>
            <a:ext cx="4619447" cy="5441088"/>
          </a:xfrm>
          <a:prstGeom prst="rect">
            <a:avLst/>
          </a:prstGeom>
        </p:spPr>
      </p:pic>
      <p:sp>
        <p:nvSpPr>
          <p:cNvPr id="2" name="Footer Placeholder 1"/>
          <p:cNvSpPr>
            <a:spLocks noGrp="1"/>
          </p:cNvSpPr>
          <p:nvPr>
            <p:ph type="ftr" sz="quarter" idx="10"/>
          </p:nvPr>
        </p:nvSpPr>
        <p:spPr/>
        <p:txBody>
          <a:bodyPr/>
          <a:lstStyle>
            <a:lvl1pPr>
              <a:defRPr>
                <a:solidFill>
                  <a:schemeClr val="tx1">
                    <a:lumMod val="85000"/>
                  </a:schemeClr>
                </a:solidFill>
              </a:defRPr>
            </a:lvl1pPr>
          </a:lstStyle>
          <a:p>
            <a:r>
              <a:rPr lang="en-US" dirty="0"/>
              <a:t>Confidential, Dynatrace LLC</a:t>
            </a:r>
          </a:p>
        </p:txBody>
      </p:sp>
      <p:sp>
        <p:nvSpPr>
          <p:cNvPr id="3" name="Slide Number Placeholder 2"/>
          <p:cNvSpPr>
            <a:spLocks noGrp="1"/>
          </p:cNvSpPr>
          <p:nvPr>
            <p:ph type="sldNum" sz="quarter" idx="11"/>
          </p:nvPr>
        </p:nvSpPr>
        <p:spPr/>
        <p:txBody>
          <a:bodyPr/>
          <a:lstStyle/>
          <a:p>
            <a:fld id="{361E82BE-B626-4EB2-8898-B03C44A2E9A4}" type="slidenum">
              <a:rPr lang="en-US" smtClean="0"/>
              <a:pPr/>
              <a:t>‹#›</a:t>
            </a:fld>
            <a:endParaRPr lang="en-US" dirty="0"/>
          </a:p>
        </p:txBody>
      </p:sp>
    </p:spTree>
    <p:extLst>
      <p:ext uri="{BB962C8B-B14F-4D97-AF65-F5344CB8AC3E}">
        <p14:creationId xmlns:p14="http://schemas.microsoft.com/office/powerpoint/2010/main" val="3271474621"/>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Emphasis_dark">
    <p:bg>
      <p:bgPr>
        <a:solidFill>
          <a:schemeClr val="tx1"/>
        </a:solidFill>
        <a:effectLst/>
      </p:bgPr>
    </p:bg>
    <p:spTree>
      <p:nvGrpSpPr>
        <p:cNvPr id="1" name=""/>
        <p:cNvGrpSpPr/>
        <p:nvPr/>
      </p:nvGrpSpPr>
      <p:grpSpPr>
        <a:xfrm>
          <a:off x="0" y="0"/>
          <a:ext cx="0" cy="0"/>
          <a:chOff x="0" y="0"/>
          <a:chExt cx="0" cy="0"/>
        </a:xfrm>
      </p:grpSpPr>
      <p:sp>
        <p:nvSpPr>
          <p:cNvPr id="40" name="Title 1"/>
          <p:cNvSpPr>
            <a:spLocks noGrp="1"/>
          </p:cNvSpPr>
          <p:nvPr>
            <p:ph type="title" hasCustomPrompt="1"/>
          </p:nvPr>
        </p:nvSpPr>
        <p:spPr>
          <a:xfrm>
            <a:off x="949124" y="2229759"/>
            <a:ext cx="6381478" cy="2968894"/>
          </a:xfrm>
          <a:prstGeom prst="rect">
            <a:avLst/>
          </a:prstGeom>
        </p:spPr>
        <p:txBody>
          <a:bodyPr>
            <a:noAutofit/>
          </a:bodyPr>
          <a:lstStyle>
            <a:lvl1pPr>
              <a:defRPr sz="5400" baseline="0">
                <a:solidFill>
                  <a:schemeClr val="bg1"/>
                </a:solidFill>
                <a:latin typeface="+mj-lt"/>
                <a:ea typeface="Roboto Light" panose="02000000000000000000" pitchFamily="2" charset="0"/>
              </a:defRPr>
            </a:lvl1pPr>
          </a:lstStyle>
          <a:p>
            <a:r>
              <a:rPr lang="en-US" dirty="0"/>
              <a:t>Click to add section title</a:t>
            </a:r>
            <a:endParaRPr lang="pl-PL" dirty="0"/>
          </a:p>
        </p:txBody>
      </p:sp>
      <p:grpSp>
        <p:nvGrpSpPr>
          <p:cNvPr id="4" name="Group 3"/>
          <p:cNvGrpSpPr/>
          <p:nvPr userDrawn="1"/>
        </p:nvGrpSpPr>
        <p:grpSpPr>
          <a:xfrm flipH="1">
            <a:off x="7421725" y="3833813"/>
            <a:ext cx="4243387" cy="3040062"/>
            <a:chOff x="611188" y="3833813"/>
            <a:chExt cx="4243387" cy="3040062"/>
          </a:xfrm>
        </p:grpSpPr>
        <p:sp>
          <p:nvSpPr>
            <p:cNvPr id="5" name="AutoShape 3"/>
            <p:cNvSpPr>
              <a:spLocks noChangeAspect="1" noChangeArrowheads="1" noTextEdit="1"/>
            </p:cNvSpPr>
            <p:nvPr/>
          </p:nvSpPr>
          <p:spPr bwMode="auto">
            <a:xfrm>
              <a:off x="611188" y="3833813"/>
              <a:ext cx="4243387" cy="304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6" name="Freeform 5"/>
            <p:cNvSpPr>
              <a:spLocks/>
            </p:cNvSpPr>
            <p:nvPr/>
          </p:nvSpPr>
          <p:spPr bwMode="auto">
            <a:xfrm>
              <a:off x="2132013" y="4141788"/>
              <a:ext cx="2508250" cy="1670050"/>
            </a:xfrm>
            <a:custGeom>
              <a:avLst/>
              <a:gdLst>
                <a:gd name="T0" fmla="*/ 1225 w 3159"/>
                <a:gd name="T1" fmla="*/ 0 h 2104"/>
                <a:gd name="T2" fmla="*/ 1612 w 3159"/>
                <a:gd name="T3" fmla="*/ 77 h 2104"/>
                <a:gd name="T4" fmla="*/ 1893 w 3159"/>
                <a:gd name="T5" fmla="*/ 549 h 2104"/>
                <a:gd name="T6" fmla="*/ 2482 w 3159"/>
                <a:gd name="T7" fmla="*/ 622 h 2104"/>
                <a:gd name="T8" fmla="*/ 2808 w 3159"/>
                <a:gd name="T9" fmla="*/ 319 h 2104"/>
                <a:gd name="T10" fmla="*/ 3159 w 3159"/>
                <a:gd name="T11" fmla="*/ 475 h 2104"/>
                <a:gd name="T12" fmla="*/ 1343 w 3159"/>
                <a:gd name="T13" fmla="*/ 1477 h 2104"/>
                <a:gd name="T14" fmla="*/ 759 w 3159"/>
                <a:gd name="T15" fmla="*/ 1663 h 2104"/>
                <a:gd name="T16" fmla="*/ 754 w 3159"/>
                <a:gd name="T17" fmla="*/ 1806 h 2104"/>
                <a:gd name="T18" fmla="*/ 326 w 3159"/>
                <a:gd name="T19" fmla="*/ 2043 h 2104"/>
                <a:gd name="T20" fmla="*/ 0 w 3159"/>
                <a:gd name="T21" fmla="*/ 2104 h 2104"/>
                <a:gd name="T22" fmla="*/ 1225 w 3159"/>
                <a:gd name="T23" fmla="*/ 0 h 2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59" h="2104">
                  <a:moveTo>
                    <a:pt x="1225" y="0"/>
                  </a:moveTo>
                  <a:lnTo>
                    <a:pt x="1612" y="77"/>
                  </a:lnTo>
                  <a:lnTo>
                    <a:pt x="1893" y="549"/>
                  </a:lnTo>
                  <a:lnTo>
                    <a:pt x="2482" y="622"/>
                  </a:lnTo>
                  <a:lnTo>
                    <a:pt x="2808" y="319"/>
                  </a:lnTo>
                  <a:lnTo>
                    <a:pt x="3159" y="475"/>
                  </a:lnTo>
                  <a:lnTo>
                    <a:pt x="1343" y="1477"/>
                  </a:lnTo>
                  <a:lnTo>
                    <a:pt x="759" y="1663"/>
                  </a:lnTo>
                  <a:lnTo>
                    <a:pt x="754" y="1806"/>
                  </a:lnTo>
                  <a:lnTo>
                    <a:pt x="326" y="2043"/>
                  </a:lnTo>
                  <a:lnTo>
                    <a:pt x="0" y="2104"/>
                  </a:lnTo>
                  <a:lnTo>
                    <a:pt x="1225" y="0"/>
                  </a:lnTo>
                  <a:close/>
                </a:path>
              </a:pathLst>
            </a:custGeom>
            <a:solidFill>
              <a:srgbClr val="B7B7B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7" name="Freeform 6"/>
            <p:cNvSpPr>
              <a:spLocks/>
            </p:cNvSpPr>
            <p:nvPr/>
          </p:nvSpPr>
          <p:spPr bwMode="auto">
            <a:xfrm>
              <a:off x="2163763" y="4368800"/>
              <a:ext cx="1827212" cy="1436687"/>
            </a:xfrm>
            <a:custGeom>
              <a:avLst/>
              <a:gdLst>
                <a:gd name="T0" fmla="*/ 1625 w 2302"/>
                <a:gd name="T1" fmla="*/ 0 h 1809"/>
                <a:gd name="T2" fmla="*/ 1908 w 2302"/>
                <a:gd name="T3" fmla="*/ 269 h 1809"/>
                <a:gd name="T4" fmla="*/ 2302 w 2302"/>
                <a:gd name="T5" fmla="*/ 274 h 1809"/>
                <a:gd name="T6" fmla="*/ 207 w 2302"/>
                <a:gd name="T7" fmla="*/ 1748 h 1809"/>
                <a:gd name="T8" fmla="*/ 0 w 2302"/>
                <a:gd name="T9" fmla="*/ 1809 h 1809"/>
                <a:gd name="T10" fmla="*/ 1625 w 2302"/>
                <a:gd name="T11" fmla="*/ 0 h 1809"/>
              </a:gdLst>
              <a:ahLst/>
              <a:cxnLst>
                <a:cxn ang="0">
                  <a:pos x="T0" y="T1"/>
                </a:cxn>
                <a:cxn ang="0">
                  <a:pos x="T2" y="T3"/>
                </a:cxn>
                <a:cxn ang="0">
                  <a:pos x="T4" y="T5"/>
                </a:cxn>
                <a:cxn ang="0">
                  <a:pos x="T6" y="T7"/>
                </a:cxn>
                <a:cxn ang="0">
                  <a:pos x="T8" y="T9"/>
                </a:cxn>
                <a:cxn ang="0">
                  <a:pos x="T10" y="T11"/>
                </a:cxn>
              </a:cxnLst>
              <a:rect l="0" t="0" r="r" b="b"/>
              <a:pathLst>
                <a:path w="2302" h="1809">
                  <a:moveTo>
                    <a:pt x="1625" y="0"/>
                  </a:moveTo>
                  <a:lnTo>
                    <a:pt x="1908" y="269"/>
                  </a:lnTo>
                  <a:lnTo>
                    <a:pt x="2302" y="274"/>
                  </a:lnTo>
                  <a:lnTo>
                    <a:pt x="207" y="1748"/>
                  </a:lnTo>
                  <a:lnTo>
                    <a:pt x="0" y="1809"/>
                  </a:lnTo>
                  <a:lnTo>
                    <a:pt x="1625"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8" name="Freeform 7"/>
            <p:cNvSpPr>
              <a:spLocks noEditPoints="1"/>
            </p:cNvSpPr>
            <p:nvPr/>
          </p:nvSpPr>
          <p:spPr bwMode="auto">
            <a:xfrm flipH="1">
              <a:off x="3073400" y="3836988"/>
              <a:ext cx="1779587" cy="825500"/>
            </a:xfrm>
            <a:custGeom>
              <a:avLst/>
              <a:gdLst>
                <a:gd name="T0" fmla="*/ 1283 w 2242"/>
                <a:gd name="T1" fmla="*/ 420 h 1041"/>
                <a:gd name="T2" fmla="*/ 1282 w 2242"/>
                <a:gd name="T3" fmla="*/ 577 h 1041"/>
                <a:gd name="T4" fmla="*/ 1256 w 2242"/>
                <a:gd name="T5" fmla="*/ 806 h 1041"/>
                <a:gd name="T6" fmla="*/ 1232 w 2242"/>
                <a:gd name="T7" fmla="*/ 889 h 1041"/>
                <a:gd name="T8" fmla="*/ 1199 w 2242"/>
                <a:gd name="T9" fmla="*/ 913 h 1041"/>
                <a:gd name="T10" fmla="*/ 1220 w 2242"/>
                <a:gd name="T11" fmla="*/ 873 h 1041"/>
                <a:gd name="T12" fmla="*/ 1232 w 2242"/>
                <a:gd name="T13" fmla="*/ 766 h 1041"/>
                <a:gd name="T14" fmla="*/ 1230 w 2242"/>
                <a:gd name="T15" fmla="*/ 686 h 1041"/>
                <a:gd name="T16" fmla="*/ 1091 w 2242"/>
                <a:gd name="T17" fmla="*/ 683 h 1041"/>
                <a:gd name="T18" fmla="*/ 995 w 2242"/>
                <a:gd name="T19" fmla="*/ 676 h 1041"/>
                <a:gd name="T20" fmla="*/ 810 w 2242"/>
                <a:gd name="T21" fmla="*/ 869 h 1041"/>
                <a:gd name="T22" fmla="*/ 932 w 2242"/>
                <a:gd name="T23" fmla="*/ 889 h 1041"/>
                <a:gd name="T24" fmla="*/ 1078 w 2242"/>
                <a:gd name="T25" fmla="*/ 907 h 1041"/>
                <a:gd name="T26" fmla="*/ 1180 w 2242"/>
                <a:gd name="T27" fmla="*/ 915 h 1041"/>
                <a:gd name="T28" fmla="*/ 1191 w 2242"/>
                <a:gd name="T29" fmla="*/ 915 h 1041"/>
                <a:gd name="T30" fmla="*/ 1240 w 2242"/>
                <a:gd name="T31" fmla="*/ 908 h 1041"/>
                <a:gd name="T32" fmla="*/ 1321 w 2242"/>
                <a:gd name="T33" fmla="*/ 835 h 1041"/>
                <a:gd name="T34" fmla="*/ 1421 w 2242"/>
                <a:gd name="T35" fmla="*/ 740 h 1041"/>
                <a:gd name="T36" fmla="*/ 1487 w 2242"/>
                <a:gd name="T37" fmla="*/ 676 h 1041"/>
                <a:gd name="T38" fmla="*/ 1512 w 2242"/>
                <a:gd name="T39" fmla="*/ 621 h 1041"/>
                <a:gd name="T40" fmla="*/ 1505 w 2242"/>
                <a:gd name="T41" fmla="*/ 435 h 1041"/>
                <a:gd name="T42" fmla="*/ 1491 w 2242"/>
                <a:gd name="T43" fmla="*/ 276 h 1041"/>
                <a:gd name="T44" fmla="*/ 1483 w 2242"/>
                <a:gd name="T45" fmla="*/ 208 h 1041"/>
                <a:gd name="T46" fmla="*/ 985 w 2242"/>
                <a:gd name="T47" fmla="*/ 146 h 1041"/>
                <a:gd name="T48" fmla="*/ 917 w 2242"/>
                <a:gd name="T49" fmla="*/ 209 h 1041"/>
                <a:gd name="T50" fmla="*/ 817 w 2242"/>
                <a:gd name="T51" fmla="*/ 305 h 1041"/>
                <a:gd name="T52" fmla="*/ 741 w 2242"/>
                <a:gd name="T53" fmla="*/ 383 h 1041"/>
                <a:gd name="T54" fmla="*/ 731 w 2242"/>
                <a:gd name="T55" fmla="*/ 432 h 1041"/>
                <a:gd name="T56" fmla="*/ 734 w 2242"/>
                <a:gd name="T57" fmla="*/ 555 h 1041"/>
                <a:gd name="T58" fmla="*/ 749 w 2242"/>
                <a:gd name="T59" fmla="*/ 732 h 1041"/>
                <a:gd name="T60" fmla="*/ 760 w 2242"/>
                <a:gd name="T61" fmla="*/ 829 h 1041"/>
                <a:gd name="T62" fmla="*/ 959 w 2242"/>
                <a:gd name="T63" fmla="*/ 621 h 1041"/>
                <a:gd name="T64" fmla="*/ 961 w 2242"/>
                <a:gd name="T65" fmla="*/ 464 h 1041"/>
                <a:gd name="T66" fmla="*/ 930 w 2242"/>
                <a:gd name="T67" fmla="*/ 402 h 1041"/>
                <a:gd name="T68" fmla="*/ 825 w 2242"/>
                <a:gd name="T69" fmla="*/ 399 h 1041"/>
                <a:gd name="T70" fmla="*/ 739 w 2242"/>
                <a:gd name="T71" fmla="*/ 420 h 1041"/>
                <a:gd name="T72" fmla="*/ 758 w 2242"/>
                <a:gd name="T73" fmla="*/ 393 h 1041"/>
                <a:gd name="T74" fmla="*/ 844 w 2242"/>
                <a:gd name="T75" fmla="*/ 372 h 1041"/>
                <a:gd name="T76" fmla="*/ 1065 w 2242"/>
                <a:gd name="T77" fmla="*/ 359 h 1041"/>
                <a:gd name="T78" fmla="*/ 1214 w 2242"/>
                <a:gd name="T79" fmla="*/ 363 h 1041"/>
                <a:gd name="T80" fmla="*/ 1452 w 2242"/>
                <a:gd name="T81" fmla="*/ 175 h 1041"/>
                <a:gd name="T82" fmla="*/ 1384 w 2242"/>
                <a:gd name="T83" fmla="*/ 164 h 1041"/>
                <a:gd name="T84" fmla="*/ 1227 w 2242"/>
                <a:gd name="T85" fmla="*/ 141 h 1041"/>
                <a:gd name="T86" fmla="*/ 1040 w 2242"/>
                <a:gd name="T87" fmla="*/ 125 h 1041"/>
                <a:gd name="T88" fmla="*/ 1334 w 2242"/>
                <a:gd name="T89" fmla="*/ 8 h 1041"/>
                <a:gd name="T90" fmla="*/ 1716 w 2242"/>
                <a:gd name="T91" fmla="*/ 80 h 1041"/>
                <a:gd name="T92" fmla="*/ 2014 w 2242"/>
                <a:gd name="T93" fmla="*/ 206 h 1041"/>
                <a:gd name="T94" fmla="*/ 2197 w 2242"/>
                <a:gd name="T95" fmla="*/ 375 h 1041"/>
                <a:gd name="T96" fmla="*/ 2236 w 2242"/>
                <a:gd name="T97" fmla="*/ 571 h 1041"/>
                <a:gd name="T98" fmla="*/ 2121 w 2242"/>
                <a:gd name="T99" fmla="*/ 756 h 1041"/>
                <a:gd name="T100" fmla="*/ 1878 w 2242"/>
                <a:gd name="T101" fmla="*/ 905 h 1041"/>
                <a:gd name="T102" fmla="*/ 1534 w 2242"/>
                <a:gd name="T103" fmla="*/ 1006 h 1041"/>
                <a:gd name="T104" fmla="*/ 1121 w 2242"/>
                <a:gd name="T105" fmla="*/ 1041 h 1041"/>
                <a:gd name="T106" fmla="*/ 710 w 2242"/>
                <a:gd name="T107" fmla="*/ 1006 h 1041"/>
                <a:gd name="T108" fmla="*/ 366 w 2242"/>
                <a:gd name="T109" fmla="*/ 905 h 1041"/>
                <a:gd name="T110" fmla="*/ 122 w 2242"/>
                <a:gd name="T111" fmla="*/ 756 h 1041"/>
                <a:gd name="T112" fmla="*/ 7 w 2242"/>
                <a:gd name="T113" fmla="*/ 571 h 1041"/>
                <a:gd name="T114" fmla="*/ 46 w 2242"/>
                <a:gd name="T115" fmla="*/ 375 h 1041"/>
                <a:gd name="T116" fmla="*/ 229 w 2242"/>
                <a:gd name="T117" fmla="*/ 206 h 1041"/>
                <a:gd name="T118" fmla="*/ 527 w 2242"/>
                <a:gd name="T119" fmla="*/ 80 h 1041"/>
                <a:gd name="T120" fmla="*/ 909 w 2242"/>
                <a:gd name="T121" fmla="*/ 8 h 1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42" h="1041">
                  <a:moveTo>
                    <a:pt x="1483" y="208"/>
                  </a:moveTo>
                  <a:lnTo>
                    <a:pt x="1282" y="399"/>
                  </a:lnTo>
                  <a:lnTo>
                    <a:pt x="1282" y="404"/>
                  </a:lnTo>
                  <a:lnTo>
                    <a:pt x="1283" y="420"/>
                  </a:lnTo>
                  <a:lnTo>
                    <a:pt x="1283" y="448"/>
                  </a:lnTo>
                  <a:lnTo>
                    <a:pt x="1283" y="483"/>
                  </a:lnTo>
                  <a:lnTo>
                    <a:pt x="1283" y="527"/>
                  </a:lnTo>
                  <a:lnTo>
                    <a:pt x="1282" y="577"/>
                  </a:lnTo>
                  <a:lnTo>
                    <a:pt x="1277" y="636"/>
                  </a:lnTo>
                  <a:lnTo>
                    <a:pt x="1272" y="696"/>
                  </a:lnTo>
                  <a:lnTo>
                    <a:pt x="1264" y="753"/>
                  </a:lnTo>
                  <a:lnTo>
                    <a:pt x="1256" y="806"/>
                  </a:lnTo>
                  <a:lnTo>
                    <a:pt x="1248" y="850"/>
                  </a:lnTo>
                  <a:lnTo>
                    <a:pt x="1246" y="861"/>
                  </a:lnTo>
                  <a:lnTo>
                    <a:pt x="1241" y="874"/>
                  </a:lnTo>
                  <a:lnTo>
                    <a:pt x="1232" y="889"/>
                  </a:lnTo>
                  <a:lnTo>
                    <a:pt x="1219" y="903"/>
                  </a:lnTo>
                  <a:lnTo>
                    <a:pt x="1210" y="907"/>
                  </a:lnTo>
                  <a:lnTo>
                    <a:pt x="1206" y="912"/>
                  </a:lnTo>
                  <a:lnTo>
                    <a:pt x="1199" y="913"/>
                  </a:lnTo>
                  <a:lnTo>
                    <a:pt x="1193" y="915"/>
                  </a:lnTo>
                  <a:lnTo>
                    <a:pt x="1204" y="907"/>
                  </a:lnTo>
                  <a:lnTo>
                    <a:pt x="1214" y="892"/>
                  </a:lnTo>
                  <a:lnTo>
                    <a:pt x="1220" y="873"/>
                  </a:lnTo>
                  <a:lnTo>
                    <a:pt x="1225" y="848"/>
                  </a:lnTo>
                  <a:lnTo>
                    <a:pt x="1228" y="821"/>
                  </a:lnTo>
                  <a:lnTo>
                    <a:pt x="1230" y="793"/>
                  </a:lnTo>
                  <a:lnTo>
                    <a:pt x="1232" y="766"/>
                  </a:lnTo>
                  <a:lnTo>
                    <a:pt x="1232" y="740"/>
                  </a:lnTo>
                  <a:lnTo>
                    <a:pt x="1230" y="717"/>
                  </a:lnTo>
                  <a:lnTo>
                    <a:pt x="1230" y="699"/>
                  </a:lnTo>
                  <a:lnTo>
                    <a:pt x="1230" y="686"/>
                  </a:lnTo>
                  <a:lnTo>
                    <a:pt x="1228" y="683"/>
                  </a:lnTo>
                  <a:lnTo>
                    <a:pt x="1178" y="683"/>
                  </a:lnTo>
                  <a:lnTo>
                    <a:pt x="1131" y="683"/>
                  </a:lnTo>
                  <a:lnTo>
                    <a:pt x="1091" y="683"/>
                  </a:lnTo>
                  <a:lnTo>
                    <a:pt x="1057" y="681"/>
                  </a:lnTo>
                  <a:lnTo>
                    <a:pt x="1029" y="678"/>
                  </a:lnTo>
                  <a:lnTo>
                    <a:pt x="1008" y="676"/>
                  </a:lnTo>
                  <a:lnTo>
                    <a:pt x="995" y="676"/>
                  </a:lnTo>
                  <a:lnTo>
                    <a:pt x="992" y="675"/>
                  </a:lnTo>
                  <a:lnTo>
                    <a:pt x="791" y="866"/>
                  </a:lnTo>
                  <a:lnTo>
                    <a:pt x="796" y="866"/>
                  </a:lnTo>
                  <a:lnTo>
                    <a:pt x="810" y="869"/>
                  </a:lnTo>
                  <a:lnTo>
                    <a:pt x="831" y="873"/>
                  </a:lnTo>
                  <a:lnTo>
                    <a:pt x="859" y="877"/>
                  </a:lnTo>
                  <a:lnTo>
                    <a:pt x="893" y="884"/>
                  </a:lnTo>
                  <a:lnTo>
                    <a:pt x="932" y="889"/>
                  </a:lnTo>
                  <a:lnTo>
                    <a:pt x="972" y="895"/>
                  </a:lnTo>
                  <a:lnTo>
                    <a:pt x="1018" y="900"/>
                  </a:lnTo>
                  <a:lnTo>
                    <a:pt x="1047" y="903"/>
                  </a:lnTo>
                  <a:lnTo>
                    <a:pt x="1078" y="907"/>
                  </a:lnTo>
                  <a:lnTo>
                    <a:pt x="1108" y="910"/>
                  </a:lnTo>
                  <a:lnTo>
                    <a:pt x="1138" y="912"/>
                  </a:lnTo>
                  <a:lnTo>
                    <a:pt x="1162" y="913"/>
                  </a:lnTo>
                  <a:lnTo>
                    <a:pt x="1180" y="915"/>
                  </a:lnTo>
                  <a:lnTo>
                    <a:pt x="1189" y="915"/>
                  </a:lnTo>
                  <a:lnTo>
                    <a:pt x="1191" y="915"/>
                  </a:lnTo>
                  <a:lnTo>
                    <a:pt x="1193" y="915"/>
                  </a:lnTo>
                  <a:lnTo>
                    <a:pt x="1191" y="915"/>
                  </a:lnTo>
                  <a:lnTo>
                    <a:pt x="1202" y="916"/>
                  </a:lnTo>
                  <a:lnTo>
                    <a:pt x="1209" y="916"/>
                  </a:lnTo>
                  <a:lnTo>
                    <a:pt x="1222" y="915"/>
                  </a:lnTo>
                  <a:lnTo>
                    <a:pt x="1240" y="908"/>
                  </a:lnTo>
                  <a:lnTo>
                    <a:pt x="1259" y="895"/>
                  </a:lnTo>
                  <a:lnTo>
                    <a:pt x="1277" y="877"/>
                  </a:lnTo>
                  <a:lnTo>
                    <a:pt x="1298" y="858"/>
                  </a:lnTo>
                  <a:lnTo>
                    <a:pt x="1321" y="835"/>
                  </a:lnTo>
                  <a:lnTo>
                    <a:pt x="1347" y="811"/>
                  </a:lnTo>
                  <a:lnTo>
                    <a:pt x="1372" y="787"/>
                  </a:lnTo>
                  <a:lnTo>
                    <a:pt x="1397" y="762"/>
                  </a:lnTo>
                  <a:lnTo>
                    <a:pt x="1421" y="740"/>
                  </a:lnTo>
                  <a:lnTo>
                    <a:pt x="1444" y="719"/>
                  </a:lnTo>
                  <a:lnTo>
                    <a:pt x="1463" y="701"/>
                  </a:lnTo>
                  <a:lnTo>
                    <a:pt x="1478" y="686"/>
                  </a:lnTo>
                  <a:lnTo>
                    <a:pt x="1487" y="676"/>
                  </a:lnTo>
                  <a:lnTo>
                    <a:pt x="1502" y="657"/>
                  </a:lnTo>
                  <a:lnTo>
                    <a:pt x="1510" y="641"/>
                  </a:lnTo>
                  <a:lnTo>
                    <a:pt x="1512" y="628"/>
                  </a:lnTo>
                  <a:lnTo>
                    <a:pt x="1512" y="621"/>
                  </a:lnTo>
                  <a:lnTo>
                    <a:pt x="1512" y="587"/>
                  </a:lnTo>
                  <a:lnTo>
                    <a:pt x="1510" y="542"/>
                  </a:lnTo>
                  <a:lnTo>
                    <a:pt x="1509" y="492"/>
                  </a:lnTo>
                  <a:lnTo>
                    <a:pt x="1505" y="435"/>
                  </a:lnTo>
                  <a:lnTo>
                    <a:pt x="1502" y="389"/>
                  </a:lnTo>
                  <a:lnTo>
                    <a:pt x="1497" y="347"/>
                  </a:lnTo>
                  <a:lnTo>
                    <a:pt x="1494" y="310"/>
                  </a:lnTo>
                  <a:lnTo>
                    <a:pt x="1491" y="276"/>
                  </a:lnTo>
                  <a:lnTo>
                    <a:pt x="1487" y="248"/>
                  </a:lnTo>
                  <a:lnTo>
                    <a:pt x="1484" y="226"/>
                  </a:lnTo>
                  <a:lnTo>
                    <a:pt x="1483" y="213"/>
                  </a:lnTo>
                  <a:lnTo>
                    <a:pt x="1483" y="208"/>
                  </a:lnTo>
                  <a:close/>
                  <a:moveTo>
                    <a:pt x="1034" y="125"/>
                  </a:moveTo>
                  <a:lnTo>
                    <a:pt x="1021" y="127"/>
                  </a:lnTo>
                  <a:lnTo>
                    <a:pt x="1005" y="133"/>
                  </a:lnTo>
                  <a:lnTo>
                    <a:pt x="985" y="146"/>
                  </a:lnTo>
                  <a:lnTo>
                    <a:pt x="974" y="156"/>
                  </a:lnTo>
                  <a:lnTo>
                    <a:pt x="959" y="171"/>
                  </a:lnTo>
                  <a:lnTo>
                    <a:pt x="940" y="188"/>
                  </a:lnTo>
                  <a:lnTo>
                    <a:pt x="917" y="209"/>
                  </a:lnTo>
                  <a:lnTo>
                    <a:pt x="893" y="234"/>
                  </a:lnTo>
                  <a:lnTo>
                    <a:pt x="869" y="258"/>
                  </a:lnTo>
                  <a:lnTo>
                    <a:pt x="843" y="282"/>
                  </a:lnTo>
                  <a:lnTo>
                    <a:pt x="817" y="305"/>
                  </a:lnTo>
                  <a:lnTo>
                    <a:pt x="794" y="328"/>
                  </a:lnTo>
                  <a:lnTo>
                    <a:pt x="773" y="347"/>
                  </a:lnTo>
                  <a:lnTo>
                    <a:pt x="755" y="365"/>
                  </a:lnTo>
                  <a:lnTo>
                    <a:pt x="741" y="383"/>
                  </a:lnTo>
                  <a:lnTo>
                    <a:pt x="733" y="401"/>
                  </a:lnTo>
                  <a:lnTo>
                    <a:pt x="731" y="414"/>
                  </a:lnTo>
                  <a:lnTo>
                    <a:pt x="731" y="420"/>
                  </a:lnTo>
                  <a:lnTo>
                    <a:pt x="731" y="432"/>
                  </a:lnTo>
                  <a:lnTo>
                    <a:pt x="731" y="432"/>
                  </a:lnTo>
                  <a:lnTo>
                    <a:pt x="731" y="466"/>
                  </a:lnTo>
                  <a:lnTo>
                    <a:pt x="733" y="508"/>
                  </a:lnTo>
                  <a:lnTo>
                    <a:pt x="734" y="555"/>
                  </a:lnTo>
                  <a:lnTo>
                    <a:pt x="737" y="607"/>
                  </a:lnTo>
                  <a:lnTo>
                    <a:pt x="741" y="650"/>
                  </a:lnTo>
                  <a:lnTo>
                    <a:pt x="744" y="693"/>
                  </a:lnTo>
                  <a:lnTo>
                    <a:pt x="749" y="732"/>
                  </a:lnTo>
                  <a:lnTo>
                    <a:pt x="752" y="766"/>
                  </a:lnTo>
                  <a:lnTo>
                    <a:pt x="755" y="793"/>
                  </a:lnTo>
                  <a:lnTo>
                    <a:pt x="758" y="816"/>
                  </a:lnTo>
                  <a:lnTo>
                    <a:pt x="760" y="829"/>
                  </a:lnTo>
                  <a:lnTo>
                    <a:pt x="760" y="834"/>
                  </a:lnTo>
                  <a:lnTo>
                    <a:pt x="961" y="642"/>
                  </a:lnTo>
                  <a:lnTo>
                    <a:pt x="961" y="637"/>
                  </a:lnTo>
                  <a:lnTo>
                    <a:pt x="959" y="621"/>
                  </a:lnTo>
                  <a:lnTo>
                    <a:pt x="959" y="594"/>
                  </a:lnTo>
                  <a:lnTo>
                    <a:pt x="959" y="558"/>
                  </a:lnTo>
                  <a:lnTo>
                    <a:pt x="959" y="514"/>
                  </a:lnTo>
                  <a:lnTo>
                    <a:pt x="961" y="464"/>
                  </a:lnTo>
                  <a:lnTo>
                    <a:pt x="966" y="406"/>
                  </a:lnTo>
                  <a:lnTo>
                    <a:pt x="961" y="404"/>
                  </a:lnTo>
                  <a:lnTo>
                    <a:pt x="950" y="404"/>
                  </a:lnTo>
                  <a:lnTo>
                    <a:pt x="930" y="402"/>
                  </a:lnTo>
                  <a:lnTo>
                    <a:pt x="908" y="401"/>
                  </a:lnTo>
                  <a:lnTo>
                    <a:pt x="882" y="399"/>
                  </a:lnTo>
                  <a:lnTo>
                    <a:pt x="852" y="399"/>
                  </a:lnTo>
                  <a:lnTo>
                    <a:pt x="825" y="399"/>
                  </a:lnTo>
                  <a:lnTo>
                    <a:pt x="797" y="401"/>
                  </a:lnTo>
                  <a:lnTo>
                    <a:pt x="773" y="406"/>
                  </a:lnTo>
                  <a:lnTo>
                    <a:pt x="754" y="412"/>
                  </a:lnTo>
                  <a:lnTo>
                    <a:pt x="739" y="420"/>
                  </a:lnTo>
                  <a:lnTo>
                    <a:pt x="731" y="432"/>
                  </a:lnTo>
                  <a:lnTo>
                    <a:pt x="736" y="419"/>
                  </a:lnTo>
                  <a:lnTo>
                    <a:pt x="746" y="406"/>
                  </a:lnTo>
                  <a:lnTo>
                    <a:pt x="758" y="393"/>
                  </a:lnTo>
                  <a:lnTo>
                    <a:pt x="775" y="385"/>
                  </a:lnTo>
                  <a:lnTo>
                    <a:pt x="788" y="380"/>
                  </a:lnTo>
                  <a:lnTo>
                    <a:pt x="799" y="378"/>
                  </a:lnTo>
                  <a:lnTo>
                    <a:pt x="844" y="372"/>
                  </a:lnTo>
                  <a:lnTo>
                    <a:pt x="896" y="367"/>
                  </a:lnTo>
                  <a:lnTo>
                    <a:pt x="954" y="362"/>
                  </a:lnTo>
                  <a:lnTo>
                    <a:pt x="1014" y="359"/>
                  </a:lnTo>
                  <a:lnTo>
                    <a:pt x="1065" y="359"/>
                  </a:lnTo>
                  <a:lnTo>
                    <a:pt x="1112" y="359"/>
                  </a:lnTo>
                  <a:lnTo>
                    <a:pt x="1152" y="360"/>
                  </a:lnTo>
                  <a:lnTo>
                    <a:pt x="1186" y="362"/>
                  </a:lnTo>
                  <a:lnTo>
                    <a:pt x="1214" y="363"/>
                  </a:lnTo>
                  <a:lnTo>
                    <a:pt x="1235" y="365"/>
                  </a:lnTo>
                  <a:lnTo>
                    <a:pt x="1248" y="367"/>
                  </a:lnTo>
                  <a:lnTo>
                    <a:pt x="1251" y="367"/>
                  </a:lnTo>
                  <a:lnTo>
                    <a:pt x="1452" y="175"/>
                  </a:lnTo>
                  <a:lnTo>
                    <a:pt x="1447" y="175"/>
                  </a:lnTo>
                  <a:lnTo>
                    <a:pt x="1434" y="172"/>
                  </a:lnTo>
                  <a:lnTo>
                    <a:pt x="1411" y="169"/>
                  </a:lnTo>
                  <a:lnTo>
                    <a:pt x="1384" y="164"/>
                  </a:lnTo>
                  <a:lnTo>
                    <a:pt x="1350" y="159"/>
                  </a:lnTo>
                  <a:lnTo>
                    <a:pt x="1313" y="153"/>
                  </a:lnTo>
                  <a:lnTo>
                    <a:pt x="1270" y="148"/>
                  </a:lnTo>
                  <a:lnTo>
                    <a:pt x="1227" y="141"/>
                  </a:lnTo>
                  <a:lnTo>
                    <a:pt x="1170" y="135"/>
                  </a:lnTo>
                  <a:lnTo>
                    <a:pt x="1120" y="132"/>
                  </a:lnTo>
                  <a:lnTo>
                    <a:pt x="1076" y="127"/>
                  </a:lnTo>
                  <a:lnTo>
                    <a:pt x="1040" y="125"/>
                  </a:lnTo>
                  <a:lnTo>
                    <a:pt x="1034" y="125"/>
                  </a:lnTo>
                  <a:close/>
                  <a:moveTo>
                    <a:pt x="1121" y="0"/>
                  </a:moveTo>
                  <a:lnTo>
                    <a:pt x="1230" y="2"/>
                  </a:lnTo>
                  <a:lnTo>
                    <a:pt x="1334" y="8"/>
                  </a:lnTo>
                  <a:lnTo>
                    <a:pt x="1436" y="20"/>
                  </a:lnTo>
                  <a:lnTo>
                    <a:pt x="1534" y="36"/>
                  </a:lnTo>
                  <a:lnTo>
                    <a:pt x="1627" y="55"/>
                  </a:lnTo>
                  <a:lnTo>
                    <a:pt x="1716" y="80"/>
                  </a:lnTo>
                  <a:lnTo>
                    <a:pt x="1800" y="106"/>
                  </a:lnTo>
                  <a:lnTo>
                    <a:pt x="1878" y="136"/>
                  </a:lnTo>
                  <a:lnTo>
                    <a:pt x="1949" y="169"/>
                  </a:lnTo>
                  <a:lnTo>
                    <a:pt x="2014" y="206"/>
                  </a:lnTo>
                  <a:lnTo>
                    <a:pt x="2071" y="243"/>
                  </a:lnTo>
                  <a:lnTo>
                    <a:pt x="2121" y="286"/>
                  </a:lnTo>
                  <a:lnTo>
                    <a:pt x="2163" y="329"/>
                  </a:lnTo>
                  <a:lnTo>
                    <a:pt x="2197" y="375"/>
                  </a:lnTo>
                  <a:lnTo>
                    <a:pt x="2221" y="422"/>
                  </a:lnTo>
                  <a:lnTo>
                    <a:pt x="2236" y="470"/>
                  </a:lnTo>
                  <a:lnTo>
                    <a:pt x="2242" y="521"/>
                  </a:lnTo>
                  <a:lnTo>
                    <a:pt x="2236" y="571"/>
                  </a:lnTo>
                  <a:lnTo>
                    <a:pt x="2221" y="620"/>
                  </a:lnTo>
                  <a:lnTo>
                    <a:pt x="2197" y="667"/>
                  </a:lnTo>
                  <a:lnTo>
                    <a:pt x="2163" y="712"/>
                  </a:lnTo>
                  <a:lnTo>
                    <a:pt x="2121" y="756"/>
                  </a:lnTo>
                  <a:lnTo>
                    <a:pt x="2071" y="798"/>
                  </a:lnTo>
                  <a:lnTo>
                    <a:pt x="2014" y="835"/>
                  </a:lnTo>
                  <a:lnTo>
                    <a:pt x="1949" y="873"/>
                  </a:lnTo>
                  <a:lnTo>
                    <a:pt x="1878" y="905"/>
                  </a:lnTo>
                  <a:lnTo>
                    <a:pt x="1800" y="936"/>
                  </a:lnTo>
                  <a:lnTo>
                    <a:pt x="1716" y="962"/>
                  </a:lnTo>
                  <a:lnTo>
                    <a:pt x="1627" y="986"/>
                  </a:lnTo>
                  <a:lnTo>
                    <a:pt x="1534" y="1006"/>
                  </a:lnTo>
                  <a:lnTo>
                    <a:pt x="1436" y="1022"/>
                  </a:lnTo>
                  <a:lnTo>
                    <a:pt x="1334" y="1033"/>
                  </a:lnTo>
                  <a:lnTo>
                    <a:pt x="1230" y="1040"/>
                  </a:lnTo>
                  <a:lnTo>
                    <a:pt x="1121" y="1041"/>
                  </a:lnTo>
                  <a:lnTo>
                    <a:pt x="1013" y="1040"/>
                  </a:lnTo>
                  <a:lnTo>
                    <a:pt x="909" y="1033"/>
                  </a:lnTo>
                  <a:lnTo>
                    <a:pt x="807" y="1022"/>
                  </a:lnTo>
                  <a:lnTo>
                    <a:pt x="710" y="1006"/>
                  </a:lnTo>
                  <a:lnTo>
                    <a:pt x="616" y="986"/>
                  </a:lnTo>
                  <a:lnTo>
                    <a:pt x="527" y="962"/>
                  </a:lnTo>
                  <a:lnTo>
                    <a:pt x="444" y="936"/>
                  </a:lnTo>
                  <a:lnTo>
                    <a:pt x="366" y="905"/>
                  </a:lnTo>
                  <a:lnTo>
                    <a:pt x="294" y="873"/>
                  </a:lnTo>
                  <a:lnTo>
                    <a:pt x="229" y="835"/>
                  </a:lnTo>
                  <a:lnTo>
                    <a:pt x="172" y="798"/>
                  </a:lnTo>
                  <a:lnTo>
                    <a:pt x="122" y="756"/>
                  </a:lnTo>
                  <a:lnTo>
                    <a:pt x="80" y="712"/>
                  </a:lnTo>
                  <a:lnTo>
                    <a:pt x="46" y="667"/>
                  </a:lnTo>
                  <a:lnTo>
                    <a:pt x="21" y="620"/>
                  </a:lnTo>
                  <a:lnTo>
                    <a:pt x="7" y="571"/>
                  </a:lnTo>
                  <a:lnTo>
                    <a:pt x="0" y="521"/>
                  </a:lnTo>
                  <a:lnTo>
                    <a:pt x="7" y="470"/>
                  </a:lnTo>
                  <a:lnTo>
                    <a:pt x="21" y="422"/>
                  </a:lnTo>
                  <a:lnTo>
                    <a:pt x="46" y="375"/>
                  </a:lnTo>
                  <a:lnTo>
                    <a:pt x="80" y="329"/>
                  </a:lnTo>
                  <a:lnTo>
                    <a:pt x="122" y="286"/>
                  </a:lnTo>
                  <a:lnTo>
                    <a:pt x="172" y="243"/>
                  </a:lnTo>
                  <a:lnTo>
                    <a:pt x="229" y="206"/>
                  </a:lnTo>
                  <a:lnTo>
                    <a:pt x="294" y="169"/>
                  </a:lnTo>
                  <a:lnTo>
                    <a:pt x="366" y="136"/>
                  </a:lnTo>
                  <a:lnTo>
                    <a:pt x="444" y="106"/>
                  </a:lnTo>
                  <a:lnTo>
                    <a:pt x="527" y="80"/>
                  </a:lnTo>
                  <a:lnTo>
                    <a:pt x="616" y="55"/>
                  </a:lnTo>
                  <a:lnTo>
                    <a:pt x="710" y="36"/>
                  </a:lnTo>
                  <a:lnTo>
                    <a:pt x="807" y="20"/>
                  </a:lnTo>
                  <a:lnTo>
                    <a:pt x="909" y="8"/>
                  </a:lnTo>
                  <a:lnTo>
                    <a:pt x="1013" y="2"/>
                  </a:lnTo>
                  <a:lnTo>
                    <a:pt x="1121" y="0"/>
                  </a:lnTo>
                  <a:close/>
                </a:path>
              </a:pathLst>
            </a:custGeom>
            <a:solidFill>
              <a:srgbClr val="ECECEC"/>
            </a:solidFill>
            <a:ln w="0">
              <a:solidFill>
                <a:srgbClr val="ECF2F0"/>
              </a:solid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sp>
          <p:nvSpPr>
            <p:cNvPr id="9" name="Freeform 8"/>
            <p:cNvSpPr>
              <a:spLocks noEditPoints="1"/>
            </p:cNvSpPr>
            <p:nvPr/>
          </p:nvSpPr>
          <p:spPr bwMode="auto">
            <a:xfrm>
              <a:off x="611188" y="4249738"/>
              <a:ext cx="3544887" cy="2624137"/>
            </a:xfrm>
            <a:custGeom>
              <a:avLst/>
              <a:gdLst>
                <a:gd name="T0" fmla="*/ 4419 w 4466"/>
                <a:gd name="T1" fmla="*/ 3265 h 3306"/>
                <a:gd name="T2" fmla="*/ 2822 w 4466"/>
                <a:gd name="T3" fmla="*/ 3060 h 3306"/>
                <a:gd name="T4" fmla="*/ 3023 w 4466"/>
                <a:gd name="T5" fmla="*/ 3132 h 3306"/>
                <a:gd name="T6" fmla="*/ 4220 w 4466"/>
                <a:gd name="T7" fmla="*/ 2995 h 3306"/>
                <a:gd name="T8" fmla="*/ 4220 w 4466"/>
                <a:gd name="T9" fmla="*/ 2896 h 3306"/>
                <a:gd name="T10" fmla="*/ 2467 w 4466"/>
                <a:gd name="T11" fmla="*/ 3077 h 3306"/>
                <a:gd name="T12" fmla="*/ 2545 w 4466"/>
                <a:gd name="T13" fmla="*/ 2635 h 3306"/>
                <a:gd name="T14" fmla="*/ 2746 w 4466"/>
                <a:gd name="T15" fmla="*/ 2709 h 3306"/>
                <a:gd name="T16" fmla="*/ 1354 w 4466"/>
                <a:gd name="T17" fmla="*/ 2487 h 3306"/>
                <a:gd name="T18" fmla="*/ 1354 w 4466"/>
                <a:gd name="T19" fmla="*/ 2377 h 3306"/>
                <a:gd name="T20" fmla="*/ 2746 w 4466"/>
                <a:gd name="T21" fmla="*/ 2536 h 3306"/>
                <a:gd name="T22" fmla="*/ 2266 w 4466"/>
                <a:gd name="T23" fmla="*/ 2228 h 3306"/>
                <a:gd name="T24" fmla="*/ 2467 w 4466"/>
                <a:gd name="T25" fmla="*/ 2302 h 3306"/>
                <a:gd name="T26" fmla="*/ 2822 w 4466"/>
                <a:gd name="T27" fmla="*/ 2307 h 3306"/>
                <a:gd name="T28" fmla="*/ 2822 w 4466"/>
                <a:gd name="T29" fmla="*/ 2171 h 3306"/>
                <a:gd name="T30" fmla="*/ 1516 w 4466"/>
                <a:gd name="T31" fmla="*/ 2341 h 3306"/>
                <a:gd name="T32" fmla="*/ 3337 w 4466"/>
                <a:gd name="T33" fmla="*/ 1803 h 3306"/>
                <a:gd name="T34" fmla="*/ 3405 w 4466"/>
                <a:gd name="T35" fmla="*/ 1827 h 3306"/>
                <a:gd name="T36" fmla="*/ 3643 w 4466"/>
                <a:gd name="T37" fmla="*/ 1847 h 3306"/>
                <a:gd name="T38" fmla="*/ 3643 w 4466"/>
                <a:gd name="T39" fmla="*/ 1672 h 3306"/>
                <a:gd name="T40" fmla="*/ 1805 w 4466"/>
                <a:gd name="T41" fmla="*/ 1804 h 3306"/>
                <a:gd name="T42" fmla="*/ 1354 w 4466"/>
                <a:gd name="T43" fmla="*/ 1540 h 3306"/>
                <a:gd name="T44" fmla="*/ 1516 w 4466"/>
                <a:gd name="T45" fmla="*/ 1600 h 3306"/>
                <a:gd name="T46" fmla="*/ 1641 w 4466"/>
                <a:gd name="T47" fmla="*/ 1543 h 3306"/>
                <a:gd name="T48" fmla="*/ 1641 w 4466"/>
                <a:gd name="T49" fmla="*/ 1433 h 3306"/>
                <a:gd name="T50" fmla="*/ 3405 w 4466"/>
                <a:gd name="T51" fmla="*/ 1565 h 3306"/>
                <a:gd name="T52" fmla="*/ 1257 w 4466"/>
                <a:gd name="T53" fmla="*/ 548 h 3306"/>
                <a:gd name="T54" fmla="*/ 1257 w 4466"/>
                <a:gd name="T55" fmla="*/ 1052 h 3306"/>
                <a:gd name="T56" fmla="*/ 1098 w 4466"/>
                <a:gd name="T57" fmla="*/ 558 h 3306"/>
                <a:gd name="T58" fmla="*/ 1257 w 4466"/>
                <a:gd name="T59" fmla="*/ 0 h 3306"/>
                <a:gd name="T60" fmla="*/ 1686 w 4466"/>
                <a:gd name="T61" fmla="*/ 1211 h 3306"/>
                <a:gd name="T62" fmla="*/ 2158 w 4466"/>
                <a:gd name="T63" fmla="*/ 1855 h 3306"/>
                <a:gd name="T64" fmla="*/ 3259 w 4466"/>
                <a:gd name="T65" fmla="*/ 1271 h 3306"/>
                <a:gd name="T66" fmla="*/ 4150 w 4466"/>
                <a:gd name="T67" fmla="*/ 2361 h 3306"/>
                <a:gd name="T68" fmla="*/ 4150 w 4466"/>
                <a:gd name="T69" fmla="*/ 3303 h 3306"/>
                <a:gd name="T70" fmla="*/ 3593 w 4466"/>
                <a:gd name="T71" fmla="*/ 2636 h 3306"/>
                <a:gd name="T72" fmla="*/ 3259 w 4466"/>
                <a:gd name="T73" fmla="*/ 1341 h 3306"/>
                <a:gd name="T74" fmla="*/ 3072 w 4466"/>
                <a:gd name="T75" fmla="*/ 2190 h 3306"/>
                <a:gd name="T76" fmla="*/ 2158 w 4466"/>
                <a:gd name="T77" fmla="*/ 1924 h 3306"/>
                <a:gd name="T78" fmla="*/ 1257 w 4466"/>
                <a:gd name="T79" fmla="*/ 3306 h 3306"/>
                <a:gd name="T80" fmla="*/ 700 w 4466"/>
                <a:gd name="T81" fmla="*/ 1882 h 3306"/>
                <a:gd name="T82" fmla="*/ 622 w 4466"/>
                <a:gd name="T83" fmla="*/ 3303 h 3306"/>
                <a:gd name="T84" fmla="*/ 65 w 4466"/>
                <a:gd name="T85" fmla="*/ 3303 h 3306"/>
                <a:gd name="T86" fmla="*/ 622 w 4466"/>
                <a:gd name="T87" fmla="*/ 1855 h 3306"/>
                <a:gd name="T88" fmla="*/ 828 w 4466"/>
                <a:gd name="T89" fmla="*/ 1211 h 3306"/>
                <a:gd name="T90" fmla="*/ 1257 w 4466"/>
                <a:gd name="T91" fmla="*/ 0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466" h="3306">
                  <a:moveTo>
                    <a:pt x="4332" y="3134"/>
                  </a:moveTo>
                  <a:lnTo>
                    <a:pt x="4332" y="3233"/>
                  </a:lnTo>
                  <a:lnTo>
                    <a:pt x="4419" y="3265"/>
                  </a:lnTo>
                  <a:lnTo>
                    <a:pt x="4419" y="3167"/>
                  </a:lnTo>
                  <a:lnTo>
                    <a:pt x="4332" y="3134"/>
                  </a:lnTo>
                  <a:close/>
                  <a:moveTo>
                    <a:pt x="2822" y="3060"/>
                  </a:moveTo>
                  <a:lnTo>
                    <a:pt x="2822" y="3196"/>
                  </a:lnTo>
                  <a:lnTo>
                    <a:pt x="3023" y="3270"/>
                  </a:lnTo>
                  <a:lnTo>
                    <a:pt x="3023" y="3132"/>
                  </a:lnTo>
                  <a:lnTo>
                    <a:pt x="2822" y="3060"/>
                  </a:lnTo>
                  <a:close/>
                  <a:moveTo>
                    <a:pt x="4220" y="2896"/>
                  </a:moveTo>
                  <a:lnTo>
                    <a:pt x="4220" y="2995"/>
                  </a:lnTo>
                  <a:lnTo>
                    <a:pt x="4308" y="3027"/>
                  </a:lnTo>
                  <a:lnTo>
                    <a:pt x="4308" y="2928"/>
                  </a:lnTo>
                  <a:lnTo>
                    <a:pt x="4220" y="2896"/>
                  </a:lnTo>
                  <a:close/>
                  <a:moveTo>
                    <a:pt x="2266" y="2867"/>
                  </a:moveTo>
                  <a:lnTo>
                    <a:pt x="2266" y="3003"/>
                  </a:lnTo>
                  <a:lnTo>
                    <a:pt x="2467" y="3077"/>
                  </a:lnTo>
                  <a:lnTo>
                    <a:pt x="2467" y="2941"/>
                  </a:lnTo>
                  <a:lnTo>
                    <a:pt x="2266" y="2867"/>
                  </a:lnTo>
                  <a:close/>
                  <a:moveTo>
                    <a:pt x="2545" y="2635"/>
                  </a:moveTo>
                  <a:lnTo>
                    <a:pt x="2545" y="2771"/>
                  </a:lnTo>
                  <a:lnTo>
                    <a:pt x="2746" y="2845"/>
                  </a:lnTo>
                  <a:lnTo>
                    <a:pt x="2746" y="2709"/>
                  </a:lnTo>
                  <a:lnTo>
                    <a:pt x="2545" y="2635"/>
                  </a:lnTo>
                  <a:close/>
                  <a:moveTo>
                    <a:pt x="1354" y="2377"/>
                  </a:moveTo>
                  <a:lnTo>
                    <a:pt x="1354" y="2487"/>
                  </a:lnTo>
                  <a:lnTo>
                    <a:pt x="1516" y="2549"/>
                  </a:lnTo>
                  <a:lnTo>
                    <a:pt x="1516" y="2437"/>
                  </a:lnTo>
                  <a:lnTo>
                    <a:pt x="1354" y="2377"/>
                  </a:lnTo>
                  <a:close/>
                  <a:moveTo>
                    <a:pt x="2545" y="2325"/>
                  </a:moveTo>
                  <a:lnTo>
                    <a:pt x="2545" y="2461"/>
                  </a:lnTo>
                  <a:lnTo>
                    <a:pt x="2746" y="2536"/>
                  </a:lnTo>
                  <a:lnTo>
                    <a:pt x="2746" y="2400"/>
                  </a:lnTo>
                  <a:lnTo>
                    <a:pt x="2545" y="2325"/>
                  </a:lnTo>
                  <a:close/>
                  <a:moveTo>
                    <a:pt x="2266" y="2228"/>
                  </a:moveTo>
                  <a:lnTo>
                    <a:pt x="2266" y="2364"/>
                  </a:lnTo>
                  <a:lnTo>
                    <a:pt x="2467" y="2438"/>
                  </a:lnTo>
                  <a:lnTo>
                    <a:pt x="2467" y="2302"/>
                  </a:lnTo>
                  <a:lnTo>
                    <a:pt x="2266" y="2228"/>
                  </a:lnTo>
                  <a:close/>
                  <a:moveTo>
                    <a:pt x="2822" y="2171"/>
                  </a:moveTo>
                  <a:lnTo>
                    <a:pt x="2822" y="2307"/>
                  </a:lnTo>
                  <a:lnTo>
                    <a:pt x="3023" y="2382"/>
                  </a:lnTo>
                  <a:lnTo>
                    <a:pt x="3023" y="2246"/>
                  </a:lnTo>
                  <a:lnTo>
                    <a:pt x="2822" y="2171"/>
                  </a:lnTo>
                  <a:close/>
                  <a:moveTo>
                    <a:pt x="1354" y="2169"/>
                  </a:moveTo>
                  <a:lnTo>
                    <a:pt x="1354" y="2280"/>
                  </a:lnTo>
                  <a:lnTo>
                    <a:pt x="1516" y="2341"/>
                  </a:lnTo>
                  <a:lnTo>
                    <a:pt x="1516" y="2229"/>
                  </a:lnTo>
                  <a:lnTo>
                    <a:pt x="1354" y="2169"/>
                  </a:lnTo>
                  <a:close/>
                  <a:moveTo>
                    <a:pt x="3337" y="1803"/>
                  </a:moveTo>
                  <a:lnTo>
                    <a:pt x="3337" y="1976"/>
                  </a:lnTo>
                  <a:lnTo>
                    <a:pt x="3405" y="2002"/>
                  </a:lnTo>
                  <a:lnTo>
                    <a:pt x="3405" y="1827"/>
                  </a:lnTo>
                  <a:lnTo>
                    <a:pt x="3337" y="1803"/>
                  </a:lnTo>
                  <a:close/>
                  <a:moveTo>
                    <a:pt x="3643" y="1672"/>
                  </a:moveTo>
                  <a:lnTo>
                    <a:pt x="3643" y="1847"/>
                  </a:lnTo>
                  <a:lnTo>
                    <a:pt x="3710" y="1871"/>
                  </a:lnTo>
                  <a:lnTo>
                    <a:pt x="3710" y="1696"/>
                  </a:lnTo>
                  <a:lnTo>
                    <a:pt x="3643" y="1672"/>
                  </a:lnTo>
                  <a:close/>
                  <a:moveTo>
                    <a:pt x="1641" y="1633"/>
                  </a:moveTo>
                  <a:lnTo>
                    <a:pt x="1641" y="1744"/>
                  </a:lnTo>
                  <a:lnTo>
                    <a:pt x="1805" y="1804"/>
                  </a:lnTo>
                  <a:lnTo>
                    <a:pt x="1805" y="1694"/>
                  </a:lnTo>
                  <a:lnTo>
                    <a:pt x="1641" y="1633"/>
                  </a:lnTo>
                  <a:close/>
                  <a:moveTo>
                    <a:pt x="1354" y="1540"/>
                  </a:moveTo>
                  <a:lnTo>
                    <a:pt x="1354" y="1650"/>
                  </a:lnTo>
                  <a:lnTo>
                    <a:pt x="1516" y="1710"/>
                  </a:lnTo>
                  <a:lnTo>
                    <a:pt x="1516" y="1600"/>
                  </a:lnTo>
                  <a:lnTo>
                    <a:pt x="1354" y="1540"/>
                  </a:lnTo>
                  <a:close/>
                  <a:moveTo>
                    <a:pt x="1641" y="1433"/>
                  </a:moveTo>
                  <a:lnTo>
                    <a:pt x="1641" y="1543"/>
                  </a:lnTo>
                  <a:lnTo>
                    <a:pt x="1805" y="1603"/>
                  </a:lnTo>
                  <a:lnTo>
                    <a:pt x="1805" y="1493"/>
                  </a:lnTo>
                  <a:lnTo>
                    <a:pt x="1641" y="1433"/>
                  </a:lnTo>
                  <a:close/>
                  <a:moveTo>
                    <a:pt x="3337" y="1365"/>
                  </a:moveTo>
                  <a:lnTo>
                    <a:pt x="3337" y="1540"/>
                  </a:lnTo>
                  <a:lnTo>
                    <a:pt x="3405" y="1565"/>
                  </a:lnTo>
                  <a:lnTo>
                    <a:pt x="3405" y="1389"/>
                  </a:lnTo>
                  <a:lnTo>
                    <a:pt x="3337" y="1365"/>
                  </a:lnTo>
                  <a:close/>
                  <a:moveTo>
                    <a:pt x="1257" y="548"/>
                  </a:moveTo>
                  <a:lnTo>
                    <a:pt x="873" y="691"/>
                  </a:lnTo>
                  <a:lnTo>
                    <a:pt x="873" y="1195"/>
                  </a:lnTo>
                  <a:lnTo>
                    <a:pt x="1257" y="1052"/>
                  </a:lnTo>
                  <a:lnTo>
                    <a:pt x="1257" y="548"/>
                  </a:lnTo>
                  <a:close/>
                  <a:moveTo>
                    <a:pt x="1257" y="99"/>
                  </a:moveTo>
                  <a:lnTo>
                    <a:pt x="1098" y="558"/>
                  </a:lnTo>
                  <a:lnTo>
                    <a:pt x="1257" y="499"/>
                  </a:lnTo>
                  <a:lnTo>
                    <a:pt x="1257" y="99"/>
                  </a:lnTo>
                  <a:close/>
                  <a:moveTo>
                    <a:pt x="1257" y="0"/>
                  </a:moveTo>
                  <a:lnTo>
                    <a:pt x="1461" y="575"/>
                  </a:lnTo>
                  <a:lnTo>
                    <a:pt x="1686" y="658"/>
                  </a:lnTo>
                  <a:lnTo>
                    <a:pt x="1686" y="1211"/>
                  </a:lnTo>
                  <a:lnTo>
                    <a:pt x="1879" y="1282"/>
                  </a:lnTo>
                  <a:lnTo>
                    <a:pt x="1879" y="1957"/>
                  </a:lnTo>
                  <a:lnTo>
                    <a:pt x="2158" y="1855"/>
                  </a:lnTo>
                  <a:lnTo>
                    <a:pt x="2637" y="2031"/>
                  </a:lnTo>
                  <a:lnTo>
                    <a:pt x="2637" y="1503"/>
                  </a:lnTo>
                  <a:lnTo>
                    <a:pt x="3259" y="1271"/>
                  </a:lnTo>
                  <a:lnTo>
                    <a:pt x="3758" y="1454"/>
                  </a:lnTo>
                  <a:lnTo>
                    <a:pt x="3758" y="2507"/>
                  </a:lnTo>
                  <a:lnTo>
                    <a:pt x="4150" y="2361"/>
                  </a:lnTo>
                  <a:lnTo>
                    <a:pt x="4466" y="2476"/>
                  </a:lnTo>
                  <a:lnTo>
                    <a:pt x="4466" y="3303"/>
                  </a:lnTo>
                  <a:lnTo>
                    <a:pt x="4150" y="3303"/>
                  </a:lnTo>
                  <a:lnTo>
                    <a:pt x="4150" y="2430"/>
                  </a:lnTo>
                  <a:lnTo>
                    <a:pt x="3758" y="2576"/>
                  </a:lnTo>
                  <a:lnTo>
                    <a:pt x="3593" y="2636"/>
                  </a:lnTo>
                  <a:lnTo>
                    <a:pt x="3593" y="3303"/>
                  </a:lnTo>
                  <a:lnTo>
                    <a:pt x="3259" y="3303"/>
                  </a:lnTo>
                  <a:lnTo>
                    <a:pt x="3259" y="1341"/>
                  </a:lnTo>
                  <a:lnTo>
                    <a:pt x="2704" y="1548"/>
                  </a:lnTo>
                  <a:lnTo>
                    <a:pt x="2704" y="2054"/>
                  </a:lnTo>
                  <a:lnTo>
                    <a:pt x="3072" y="2190"/>
                  </a:lnTo>
                  <a:lnTo>
                    <a:pt x="3072" y="3303"/>
                  </a:lnTo>
                  <a:lnTo>
                    <a:pt x="2158" y="3303"/>
                  </a:lnTo>
                  <a:lnTo>
                    <a:pt x="2158" y="1924"/>
                  </a:lnTo>
                  <a:lnTo>
                    <a:pt x="1601" y="2130"/>
                  </a:lnTo>
                  <a:lnTo>
                    <a:pt x="1601" y="3303"/>
                  </a:lnTo>
                  <a:lnTo>
                    <a:pt x="1257" y="3306"/>
                  </a:lnTo>
                  <a:lnTo>
                    <a:pt x="1257" y="1122"/>
                  </a:lnTo>
                  <a:lnTo>
                    <a:pt x="700" y="1328"/>
                  </a:lnTo>
                  <a:lnTo>
                    <a:pt x="700" y="1882"/>
                  </a:lnTo>
                  <a:lnTo>
                    <a:pt x="938" y="1970"/>
                  </a:lnTo>
                  <a:lnTo>
                    <a:pt x="938" y="3303"/>
                  </a:lnTo>
                  <a:lnTo>
                    <a:pt x="622" y="3303"/>
                  </a:lnTo>
                  <a:lnTo>
                    <a:pt x="622" y="1924"/>
                  </a:lnTo>
                  <a:lnTo>
                    <a:pt x="65" y="2130"/>
                  </a:lnTo>
                  <a:lnTo>
                    <a:pt x="65" y="3303"/>
                  </a:lnTo>
                  <a:lnTo>
                    <a:pt x="0" y="3303"/>
                  </a:lnTo>
                  <a:lnTo>
                    <a:pt x="0" y="2085"/>
                  </a:lnTo>
                  <a:lnTo>
                    <a:pt x="622" y="1855"/>
                  </a:lnTo>
                  <a:lnTo>
                    <a:pt x="635" y="1860"/>
                  </a:lnTo>
                  <a:lnTo>
                    <a:pt x="635" y="1282"/>
                  </a:lnTo>
                  <a:lnTo>
                    <a:pt x="828" y="1211"/>
                  </a:lnTo>
                  <a:lnTo>
                    <a:pt x="828" y="658"/>
                  </a:lnTo>
                  <a:lnTo>
                    <a:pt x="1053" y="575"/>
                  </a:lnTo>
                  <a:lnTo>
                    <a:pt x="1257" y="0"/>
                  </a:lnTo>
                  <a:close/>
                </a:path>
              </a:pathLst>
            </a:custGeom>
            <a:solidFill>
              <a:srgbClr val="6D6D6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l-PL"/>
            </a:p>
          </p:txBody>
        </p:sp>
      </p:grpSp>
      <p:sp>
        <p:nvSpPr>
          <p:cNvPr id="2" name="Footer Placeholder 1"/>
          <p:cNvSpPr>
            <a:spLocks noGrp="1"/>
          </p:cNvSpPr>
          <p:nvPr>
            <p:ph type="ftr" sz="quarter" idx="10"/>
          </p:nvPr>
        </p:nvSpPr>
        <p:spPr/>
        <p:txBody>
          <a:bodyPr/>
          <a:lstStyle>
            <a:lvl1pPr>
              <a:defRPr>
                <a:solidFill>
                  <a:schemeClr val="tx1">
                    <a:lumMod val="40000"/>
                    <a:lumOff val="60000"/>
                  </a:schemeClr>
                </a:solidFill>
              </a:defRPr>
            </a:lvl1pPr>
          </a:lstStyle>
          <a:p>
            <a:r>
              <a:rPr lang="en-US" dirty="0"/>
              <a:t>Confidential, Dynatrace LLC</a:t>
            </a:r>
          </a:p>
        </p:txBody>
      </p:sp>
    </p:spTree>
    <p:extLst>
      <p:ext uri="{BB962C8B-B14F-4D97-AF65-F5344CB8AC3E}">
        <p14:creationId xmlns:p14="http://schemas.microsoft.com/office/powerpoint/2010/main" val="33932329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175031" y="2762623"/>
            <a:ext cx="7841938" cy="1393782"/>
          </a:xfrm>
          <a:prstGeom prst="rect">
            <a:avLst/>
          </a:prstGeom>
        </p:spPr>
      </p:pic>
      <p:sp>
        <p:nvSpPr>
          <p:cNvPr id="3" name="Footer Placeholder 6"/>
          <p:cNvSpPr>
            <a:spLocks noGrp="1"/>
          </p:cNvSpPr>
          <p:nvPr>
            <p:ph type="ftr" sz="quarter" idx="3"/>
          </p:nvPr>
        </p:nvSpPr>
        <p:spPr>
          <a:xfrm>
            <a:off x="4038600" y="6656636"/>
            <a:ext cx="4114800" cy="201364"/>
          </a:xfrm>
          <a:prstGeom prst="rect">
            <a:avLst/>
          </a:prstGeom>
        </p:spPr>
        <p:txBody>
          <a:bodyPr vert="horz" lIns="91440" tIns="45720" rIns="91440" bIns="45720" rtlCol="0" anchor="ctr"/>
          <a:lstStyle>
            <a:lvl1pPr algn="ctr">
              <a:defRPr sz="1000">
                <a:solidFill>
                  <a:schemeClr val="tx1">
                    <a:lumMod val="40000"/>
                    <a:lumOff val="60000"/>
                  </a:schemeClr>
                </a:solidFill>
              </a:defRPr>
            </a:lvl1pPr>
          </a:lstStyle>
          <a:p>
            <a:r>
              <a:rPr lang="en-US" dirty="0"/>
              <a:t>Confidential, Dynatrace LLC</a:t>
            </a:r>
          </a:p>
        </p:txBody>
      </p:sp>
    </p:spTree>
    <p:extLst>
      <p:ext uri="{BB962C8B-B14F-4D97-AF65-F5344CB8AC3E}">
        <p14:creationId xmlns:p14="http://schemas.microsoft.com/office/powerpoint/2010/main" val="4067349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losing slide_dark">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tx1">
                    <a:lumMod val="85000"/>
                  </a:schemeClr>
                </a:solidFill>
              </a:defRPr>
            </a:lvl1pPr>
          </a:lstStyle>
          <a:p>
            <a:r>
              <a:rPr lang="en-US" dirty="0"/>
              <a:t>Confidential, Dynatrace LLC</a:t>
            </a:r>
          </a:p>
        </p:txBody>
      </p:sp>
      <p:sp>
        <p:nvSpPr>
          <p:cNvPr id="3" name="Slide Number Placeholder 2"/>
          <p:cNvSpPr>
            <a:spLocks noGrp="1"/>
          </p:cNvSpPr>
          <p:nvPr>
            <p:ph type="sldNum" sz="quarter" idx="11"/>
          </p:nvPr>
        </p:nvSpPr>
        <p:spPr/>
        <p:txBody>
          <a:bodyPr/>
          <a:lstStyle/>
          <a:p>
            <a:fld id="{361E82BE-B626-4EB2-8898-B03C44A2E9A4}" type="slidenum">
              <a:rPr lang="en-US" smtClean="0"/>
              <a:pPr/>
              <a:t>‹#›</a:t>
            </a:fld>
            <a:endParaRPr lang="en-US"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175031" y="2762622"/>
            <a:ext cx="7841938" cy="1393782"/>
          </a:xfrm>
          <a:prstGeom prst="rect">
            <a:avLst/>
          </a:prstGeom>
        </p:spPr>
      </p:pic>
    </p:spTree>
    <p:extLst>
      <p:ext uri="{BB962C8B-B14F-4D97-AF65-F5344CB8AC3E}">
        <p14:creationId xmlns:p14="http://schemas.microsoft.com/office/powerpoint/2010/main" val="813595782"/>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Closing slide_dark">
    <p:bg>
      <p:bgPr>
        <a:solidFill>
          <a:schemeClr val="accent1">
            <a:lumMod val="75000"/>
          </a:schemeClr>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tx1">
                    <a:lumMod val="85000"/>
                  </a:schemeClr>
                </a:solidFill>
              </a:defRPr>
            </a:lvl1pPr>
          </a:lstStyle>
          <a:p>
            <a:r>
              <a:rPr lang="en-US" dirty="0"/>
              <a:t>Confidential, Dynatrace LLC</a:t>
            </a:r>
          </a:p>
        </p:txBody>
      </p:sp>
      <p:sp>
        <p:nvSpPr>
          <p:cNvPr id="3" name="Slide Number Placeholder 2"/>
          <p:cNvSpPr>
            <a:spLocks noGrp="1"/>
          </p:cNvSpPr>
          <p:nvPr>
            <p:ph type="sldNum" sz="quarter" idx="11"/>
          </p:nvPr>
        </p:nvSpPr>
        <p:spPr/>
        <p:txBody>
          <a:bodyPr/>
          <a:lstStyle/>
          <a:p>
            <a:fld id="{361E82BE-B626-4EB2-8898-B03C44A2E9A4}" type="slidenum">
              <a:rPr lang="en-US" smtClean="0"/>
              <a:pPr/>
              <a:t>‹#›</a:t>
            </a:fld>
            <a:endParaRPr lang="en-US"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175031" y="2762622"/>
            <a:ext cx="7841938" cy="1393782"/>
          </a:xfrm>
          <a:prstGeom prst="rect">
            <a:avLst/>
          </a:prstGeom>
        </p:spPr>
      </p:pic>
    </p:spTree>
    <p:extLst>
      <p:ext uri="{BB962C8B-B14F-4D97-AF65-F5344CB8AC3E}">
        <p14:creationId xmlns:p14="http://schemas.microsoft.com/office/powerpoint/2010/main" val="168376046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9_Title Slide">
    <p:bg>
      <p:bgRef idx="1001">
        <a:schemeClr val="bg2"/>
      </p:bgRef>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Footer Placeholder 1"/>
          <p:cNvSpPr>
            <a:spLocks noGrp="1"/>
          </p:cNvSpPr>
          <p:nvPr>
            <p:ph type="ftr" sz="quarter" idx="11"/>
          </p:nvPr>
        </p:nvSpPr>
        <p:spPr/>
        <p:txBody>
          <a:bodyPr/>
          <a:lstStyle>
            <a:lvl1pPr>
              <a:defRPr>
                <a:solidFill>
                  <a:schemeClr val="tx1">
                    <a:lumMod val="40000"/>
                    <a:lumOff val="60000"/>
                  </a:schemeClr>
                </a:solidFill>
              </a:defRPr>
            </a:lvl1pPr>
          </a:lstStyle>
          <a:p>
            <a:r>
              <a:rPr lang="en-US" dirty="0"/>
              <a:t>Confidential, Dynatrace LLC</a:t>
            </a:r>
          </a:p>
        </p:txBody>
      </p:sp>
      <p:sp>
        <p:nvSpPr>
          <p:cNvPr id="4" name="Slide Number Placeholder 3"/>
          <p:cNvSpPr>
            <a:spLocks noGrp="1"/>
          </p:cNvSpPr>
          <p:nvPr>
            <p:ph type="sldNum" sz="quarter" idx="12"/>
          </p:nvPr>
        </p:nvSpPr>
        <p:spPr/>
        <p:txBody>
          <a:bodyPr/>
          <a:lstStyle>
            <a:lvl1pPr>
              <a:defRPr>
                <a:solidFill>
                  <a:schemeClr val="tx1">
                    <a:lumMod val="40000"/>
                    <a:lumOff val="60000"/>
                  </a:schemeClr>
                </a:solidFill>
              </a:defRPr>
            </a:lvl1pPr>
          </a:lstStyle>
          <a:p>
            <a:fld id="{43BA0369-9F40-4B56-945B-D8308AE94A9C}" type="slidenum">
              <a:rPr lang="en-US" smtClean="0"/>
              <a:pPr/>
              <a:t>‹#›</a:t>
            </a:fld>
            <a:endParaRPr lang="en-US" dirty="0"/>
          </a:p>
        </p:txBody>
      </p:sp>
      <p:sp>
        <p:nvSpPr>
          <p:cNvPr id="6" name="Title 5"/>
          <p:cNvSpPr>
            <a:spLocks noGrp="1"/>
          </p:cNvSpPr>
          <p:nvPr>
            <p:ph type="title" hasCustomPrompt="1"/>
          </p:nvPr>
        </p:nvSpPr>
        <p:spPr>
          <a:xfrm>
            <a:off x="341931" y="1912338"/>
            <a:ext cx="7890868" cy="757627"/>
          </a:xfrm>
        </p:spPr>
        <p:txBody>
          <a:bodyPr anchor="b">
            <a:noAutofit/>
          </a:bodyPr>
          <a:lstStyle>
            <a:lvl1pPr algn="l">
              <a:defRPr sz="5400">
                <a:solidFill>
                  <a:schemeClr val="bg1"/>
                </a:solidFill>
              </a:defRPr>
            </a:lvl1pPr>
          </a:lstStyle>
          <a:p>
            <a:r>
              <a:rPr lang="en-US" dirty="0"/>
              <a:t>Presentation Title</a:t>
            </a:r>
          </a:p>
        </p:txBody>
      </p:sp>
      <p:sp>
        <p:nvSpPr>
          <p:cNvPr id="10" name="Text Placeholder 9"/>
          <p:cNvSpPr>
            <a:spLocks noGrp="1"/>
          </p:cNvSpPr>
          <p:nvPr>
            <p:ph type="body" sz="quarter" idx="13" hasCustomPrompt="1"/>
          </p:nvPr>
        </p:nvSpPr>
        <p:spPr>
          <a:xfrm>
            <a:off x="354143" y="2953066"/>
            <a:ext cx="7107294" cy="571500"/>
          </a:xfrm>
        </p:spPr>
        <p:txBody>
          <a:bodyPr>
            <a:noAutofit/>
          </a:bodyPr>
          <a:lstStyle>
            <a:lvl1pPr marL="0" indent="0" algn="l">
              <a:buNone/>
              <a:defRPr>
                <a:solidFill>
                  <a:schemeClr val="bg1"/>
                </a:solidFill>
              </a:defRPr>
            </a:lvl1pPr>
          </a:lstStyle>
          <a:p>
            <a:pPr lvl="0"/>
            <a:r>
              <a:rPr lang="en-US" dirty="0"/>
              <a:t>Subtitle</a:t>
            </a:r>
          </a:p>
        </p:txBody>
      </p:sp>
      <p:sp>
        <p:nvSpPr>
          <p:cNvPr id="7" name="Text Placeholder 9"/>
          <p:cNvSpPr>
            <a:spLocks noGrp="1"/>
          </p:cNvSpPr>
          <p:nvPr>
            <p:ph type="body" sz="quarter" idx="14" hasCustomPrompt="1"/>
          </p:nvPr>
        </p:nvSpPr>
        <p:spPr>
          <a:xfrm>
            <a:off x="341931" y="4181099"/>
            <a:ext cx="6691713" cy="571500"/>
          </a:xfrm>
        </p:spPr>
        <p:txBody>
          <a:bodyPr anchor="ctr" anchorCtr="0">
            <a:noAutofit/>
          </a:bodyPr>
          <a:lstStyle>
            <a:lvl1pPr marL="0" indent="0" algn="l">
              <a:buNone/>
              <a:defRPr sz="2100" baseline="0">
                <a:solidFill>
                  <a:schemeClr val="bg1"/>
                </a:solidFill>
              </a:defRPr>
            </a:lvl1pPr>
          </a:lstStyle>
          <a:p>
            <a:pPr lvl="0"/>
            <a:r>
              <a:rPr lang="en-US" dirty="0"/>
              <a:t>Speaker Name and Title</a:t>
            </a:r>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396208" y="5526446"/>
            <a:ext cx="2510211" cy="451054"/>
          </a:xfrm>
          <a:prstGeom prst="rect">
            <a:avLst/>
          </a:prstGeom>
        </p:spPr>
      </p:pic>
    </p:spTree>
    <p:extLst>
      <p:ext uri="{BB962C8B-B14F-4D97-AF65-F5344CB8AC3E}">
        <p14:creationId xmlns:p14="http://schemas.microsoft.com/office/powerpoint/2010/main" val="309475499"/>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Content 1A">
    <p:spTree>
      <p:nvGrpSpPr>
        <p:cNvPr id="1" name=""/>
        <p:cNvGrpSpPr/>
        <p:nvPr/>
      </p:nvGrpSpPr>
      <p:grpSpPr>
        <a:xfrm>
          <a:off x="0" y="0"/>
          <a:ext cx="0" cy="0"/>
          <a:chOff x="0" y="0"/>
          <a:chExt cx="0" cy="0"/>
        </a:xfrm>
      </p:grpSpPr>
      <p:sp>
        <p:nvSpPr>
          <p:cNvPr id="16" name="Content Placeholder 5"/>
          <p:cNvSpPr>
            <a:spLocks noGrp="1"/>
          </p:cNvSpPr>
          <p:nvPr>
            <p:ph sz="quarter" idx="11"/>
          </p:nvPr>
        </p:nvSpPr>
        <p:spPr>
          <a:xfrm>
            <a:off x="416986" y="1252375"/>
            <a:ext cx="10993967" cy="5002375"/>
          </a:xfrm>
          <a:prstGeom prst="rect">
            <a:avLst/>
          </a:prstGeom>
        </p:spPr>
        <p:txBody>
          <a:bodyPr/>
          <a:lstStyle>
            <a:lvl1pPr marL="226478" indent="-226478">
              <a:buClr>
                <a:schemeClr val="accent3"/>
              </a:buClr>
              <a:buFont typeface="Arial" panose="020B0604020202020204" pitchFamily="34" charset="0"/>
              <a:buChar char="•"/>
              <a:defRPr sz="2933" b="0" i="0">
                <a:latin typeface="Open Sans"/>
                <a:cs typeface="Open Sans"/>
              </a:defRPr>
            </a:lvl1pPr>
            <a:lvl2pPr marL="990575" indent="-380990">
              <a:buClr>
                <a:schemeClr val="accent3"/>
              </a:buClr>
              <a:buFont typeface="Arial" panose="020B0604020202020204" pitchFamily="34" charset="0"/>
              <a:buChar char="•"/>
              <a:defRPr sz="2400" b="0" i="0">
                <a:latin typeface="Open Sans"/>
                <a:cs typeface="Open Sans"/>
              </a:defRPr>
            </a:lvl2pPr>
            <a:lvl3pPr marL="1523962" indent="-304792">
              <a:buClr>
                <a:schemeClr val="accent3"/>
              </a:buClr>
              <a:buFont typeface="Arial" panose="020B0604020202020204" pitchFamily="34" charset="0"/>
              <a:buChar char="•"/>
              <a:defRPr sz="1867" b="0" i="0">
                <a:latin typeface="Open Sans"/>
                <a:cs typeface="Open Sans"/>
              </a:defRPr>
            </a:lvl3pPr>
            <a:lvl4pPr marL="2133547" indent="-304792">
              <a:buClr>
                <a:schemeClr val="accent3"/>
              </a:buClr>
              <a:buFont typeface="Arial" panose="020B0604020202020204" pitchFamily="34" charset="0"/>
              <a:buChar char="•"/>
              <a:defRPr sz="1600" b="0" i="0">
                <a:latin typeface="Open Sans"/>
                <a:cs typeface="Open Sans"/>
              </a:defRPr>
            </a:lvl4pPr>
            <a:lvl5pPr marL="2743131" indent="-304792">
              <a:buClr>
                <a:schemeClr val="accent3"/>
              </a:buClr>
              <a:buFont typeface="Arial" panose="020B0604020202020204" pitchFamily="34" charset="0"/>
              <a:buChar char="•"/>
              <a:defRPr sz="1333" b="0" i="0">
                <a:latin typeface="Open Sans"/>
                <a:cs typeface="Open San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p:cNvSpPr>
            <a:spLocks noGrp="1"/>
          </p:cNvSpPr>
          <p:nvPr>
            <p:ph type="title" hasCustomPrompt="1"/>
          </p:nvPr>
        </p:nvSpPr>
        <p:spPr>
          <a:xfrm>
            <a:off x="416985" y="373223"/>
            <a:ext cx="10993967" cy="646924"/>
          </a:xfrm>
          <a:prstGeom prst="rect">
            <a:avLst/>
          </a:prstGeom>
        </p:spPr>
        <p:txBody>
          <a:bodyPr anchor="ctr"/>
          <a:lstStyle>
            <a:lvl1pPr>
              <a:defRPr sz="3733">
                <a:solidFill>
                  <a:schemeClr val="tx1"/>
                </a:solidFill>
                <a:latin typeface="Interstate-Regular"/>
              </a:defRPr>
            </a:lvl1pPr>
          </a:lstStyle>
          <a:p>
            <a:r>
              <a:rPr lang="en-US" dirty="0"/>
              <a:t>Click to edit headline</a:t>
            </a:r>
          </a:p>
        </p:txBody>
      </p:sp>
    </p:spTree>
    <p:extLst>
      <p:ext uri="{BB962C8B-B14F-4D97-AF65-F5344CB8AC3E}">
        <p14:creationId xmlns:p14="http://schemas.microsoft.com/office/powerpoint/2010/main" val="18103824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Divider">
    <p:spTree>
      <p:nvGrpSpPr>
        <p:cNvPr id="1" name=""/>
        <p:cNvGrpSpPr/>
        <p:nvPr/>
      </p:nvGrpSpPr>
      <p:grpSpPr>
        <a:xfrm>
          <a:off x="0" y="0"/>
          <a:ext cx="0" cy="0"/>
          <a:chOff x="0" y="0"/>
          <a:chExt cx="0" cy="0"/>
        </a:xfrm>
      </p:grpSpPr>
      <p:sp>
        <p:nvSpPr>
          <p:cNvPr id="12" name="Rectangle 11"/>
          <p:cNvSpPr/>
          <p:nvPr userDrawn="1"/>
        </p:nvSpPr>
        <p:spPr bwMode="auto">
          <a:xfrm>
            <a:off x="0" y="1"/>
            <a:ext cx="12192000" cy="6499009"/>
          </a:xfrm>
          <a:prstGeom prst="rect">
            <a:avLst/>
          </a:prstGeom>
          <a:solidFill>
            <a:schemeClr val="tx2"/>
          </a:solidFill>
          <a:ln w="9525">
            <a:noFill/>
            <a:miter lim="800000"/>
            <a:headEnd/>
            <a:tailEnd/>
          </a:ln>
          <a:effectLst/>
        </p:spPr>
        <p:txBody>
          <a:bodyPr wrap="none" rtlCol="0" anchor="ctr"/>
          <a:lstStyle/>
          <a:p>
            <a:pPr algn="ctr"/>
            <a:endParaRPr lang="en-US" sz="2400"/>
          </a:p>
        </p:txBody>
      </p:sp>
      <p:sp>
        <p:nvSpPr>
          <p:cNvPr id="2" name="Title 1"/>
          <p:cNvSpPr>
            <a:spLocks noGrp="1"/>
          </p:cNvSpPr>
          <p:nvPr>
            <p:ph type="title" hasCustomPrompt="1"/>
          </p:nvPr>
        </p:nvSpPr>
        <p:spPr>
          <a:xfrm>
            <a:off x="609600" y="249335"/>
            <a:ext cx="10972800" cy="1947765"/>
          </a:xfrm>
          <a:prstGeom prst="rect">
            <a:avLst/>
          </a:prstGeom>
        </p:spPr>
        <p:txBody>
          <a:bodyPr vert="horz" anchor="b"/>
          <a:lstStyle>
            <a:lvl1pPr>
              <a:lnSpc>
                <a:spcPct val="90000"/>
              </a:lnSpc>
              <a:defRPr sz="5333" b="0" i="0">
                <a:solidFill>
                  <a:schemeClr val="bg2"/>
                </a:solidFill>
                <a:latin typeface="Interstate-Regular"/>
                <a:cs typeface="Interstate-Regular"/>
              </a:defRPr>
            </a:lvl1pPr>
          </a:lstStyle>
          <a:p>
            <a:r>
              <a:rPr lang="en-US" dirty="0"/>
              <a:t>Click to edit divider title</a:t>
            </a:r>
          </a:p>
        </p:txBody>
      </p:sp>
      <p:pic>
        <p:nvPicPr>
          <p:cNvPr id="7" name="Picture 6" descr="Dynatrace_inside-logo-white.pdf"/>
          <p:cNvPicPr>
            <a:picLocks noChangeAspect="1"/>
          </p:cNvPicPr>
          <p:nvPr userDrawn="1"/>
        </p:nvPicPr>
        <p:blipFill rotWithShape="1">
          <a:blip r:embed="rId2" cstate="email">
            <a:extLst>
              <a:ext uri="{28A0092B-C50C-407E-A947-70E740481C1C}">
                <a14:useLocalDpi xmlns:a14="http://schemas.microsoft.com/office/drawing/2010/main" val="0"/>
              </a:ext>
            </a:extLst>
          </a:blip>
          <a:srcRect l="43595" t="39725" r="44195" b="44533"/>
          <a:stretch/>
        </p:blipFill>
        <p:spPr>
          <a:xfrm>
            <a:off x="10927644" y="214489"/>
            <a:ext cx="828768" cy="801323"/>
          </a:xfrm>
          <a:prstGeom prst="rect">
            <a:avLst/>
          </a:prstGeom>
        </p:spPr>
      </p:pic>
      <p:sp>
        <p:nvSpPr>
          <p:cNvPr id="8" name="Text Placeholder 13"/>
          <p:cNvSpPr>
            <a:spLocks noGrp="1"/>
          </p:cNvSpPr>
          <p:nvPr>
            <p:ph type="body" sz="quarter" idx="12" hasCustomPrompt="1"/>
          </p:nvPr>
        </p:nvSpPr>
        <p:spPr>
          <a:xfrm>
            <a:off x="604168" y="2290040"/>
            <a:ext cx="5717533" cy="1270000"/>
          </a:xfrm>
          <a:prstGeom prst="rect">
            <a:avLst/>
          </a:prstGeom>
        </p:spPr>
        <p:txBody>
          <a:bodyPr vert="horz" anchor="t"/>
          <a:lstStyle>
            <a:lvl1pPr marL="0" indent="0">
              <a:lnSpc>
                <a:spcPct val="90000"/>
              </a:lnSpc>
              <a:buNone/>
              <a:defRPr kumimoji="0" lang="en-US" sz="2667" u="none" strike="noStrike" kern="1200" cap="none" spc="0" normalizeH="0" baseline="0" noProof="0" dirty="0" smtClean="0">
                <a:ln>
                  <a:noFill/>
                </a:ln>
                <a:solidFill>
                  <a:srgbClr val="FFFFFF"/>
                </a:solidFill>
                <a:effectLst>
                  <a:outerShdw blurRad="3175" dir="1140000" algn="tl" rotWithShape="0">
                    <a:schemeClr val="bg2"/>
                  </a:outerShdw>
                </a:effectLst>
                <a:uLnTx/>
                <a:uFillTx/>
                <a:latin typeface="Open Sans"/>
                <a:ea typeface="+mn-ea"/>
                <a:cs typeface="Open Sans"/>
              </a:defRPr>
            </a:lvl1pPr>
          </a:lstStyle>
          <a:p>
            <a:pPr lvl="0"/>
            <a:r>
              <a:rPr lang="en-US" dirty="0"/>
              <a:t>Click to edit subtitle</a:t>
            </a:r>
          </a:p>
        </p:txBody>
      </p:sp>
      <p:pic>
        <p:nvPicPr>
          <p:cNvPr id="15" name="Picture 14" descr="dt_logo_vert2_white.png"/>
          <p:cNvPicPr>
            <a:picLocks noChangeAspect="1"/>
          </p:cNvPicPr>
          <p:nvPr userDrawn="1"/>
        </p:nvPicPr>
        <p:blipFill rotWithShape="1">
          <a:blip r:embed="rId3" cstate="email">
            <a:alphaModFix amt="33000"/>
            <a:grayscl/>
            <a:extLst>
              <a:ext uri="{28A0092B-C50C-407E-A947-70E740481C1C}">
                <a14:useLocalDpi xmlns:a14="http://schemas.microsoft.com/office/drawing/2010/main" val="0"/>
              </a:ext>
            </a:extLst>
          </a:blip>
          <a:srcRect l="23378" b="56100"/>
          <a:stretch/>
        </p:blipFill>
        <p:spPr>
          <a:xfrm>
            <a:off x="0" y="3800066"/>
            <a:ext cx="5221971" cy="2676060"/>
          </a:xfrm>
          <a:prstGeom prst="rect">
            <a:avLst/>
          </a:prstGeom>
        </p:spPr>
      </p:pic>
    </p:spTree>
    <p:extLst>
      <p:ext uri="{BB962C8B-B14F-4D97-AF65-F5344CB8AC3E}">
        <p14:creationId xmlns:p14="http://schemas.microsoft.com/office/powerpoint/2010/main" val="2404421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Divider">
    <p:spTree>
      <p:nvGrpSpPr>
        <p:cNvPr id="1" name=""/>
        <p:cNvGrpSpPr/>
        <p:nvPr/>
      </p:nvGrpSpPr>
      <p:grpSpPr>
        <a:xfrm>
          <a:off x="0" y="0"/>
          <a:ext cx="0" cy="0"/>
          <a:chOff x="0" y="0"/>
          <a:chExt cx="0" cy="0"/>
        </a:xfrm>
      </p:grpSpPr>
      <p:sp>
        <p:nvSpPr>
          <p:cNvPr id="12" name="Rectangle 11"/>
          <p:cNvSpPr/>
          <p:nvPr userDrawn="1"/>
        </p:nvSpPr>
        <p:spPr bwMode="auto">
          <a:xfrm>
            <a:off x="0" y="1"/>
            <a:ext cx="12192000" cy="6480412"/>
          </a:xfrm>
          <a:prstGeom prst="rect">
            <a:avLst/>
          </a:prstGeom>
          <a:solidFill>
            <a:schemeClr val="accent3"/>
          </a:solidFill>
          <a:ln w="9525">
            <a:noFill/>
            <a:miter lim="800000"/>
            <a:headEnd/>
            <a:tailEnd/>
          </a:ln>
          <a:effectLst/>
        </p:spPr>
        <p:txBody>
          <a:bodyPr wrap="none" rtlCol="0" anchor="ctr"/>
          <a:lstStyle/>
          <a:p>
            <a:pPr algn="ctr"/>
            <a:endParaRPr lang="en-US" sz="2400"/>
          </a:p>
        </p:txBody>
      </p:sp>
      <p:sp>
        <p:nvSpPr>
          <p:cNvPr id="2" name="Title 1"/>
          <p:cNvSpPr>
            <a:spLocks noGrp="1"/>
          </p:cNvSpPr>
          <p:nvPr>
            <p:ph type="title" hasCustomPrompt="1"/>
          </p:nvPr>
        </p:nvSpPr>
        <p:spPr>
          <a:xfrm>
            <a:off x="609600" y="249335"/>
            <a:ext cx="10972800" cy="1947765"/>
          </a:xfrm>
          <a:prstGeom prst="rect">
            <a:avLst/>
          </a:prstGeom>
        </p:spPr>
        <p:txBody>
          <a:bodyPr vert="horz" anchor="b"/>
          <a:lstStyle>
            <a:lvl1pPr>
              <a:lnSpc>
                <a:spcPct val="90000"/>
              </a:lnSpc>
              <a:defRPr sz="5333" b="0" i="0" baseline="0">
                <a:solidFill>
                  <a:schemeClr val="bg2"/>
                </a:solidFill>
                <a:latin typeface="Interstate-Regular"/>
                <a:cs typeface="Interstate-Regular"/>
              </a:defRPr>
            </a:lvl1pPr>
          </a:lstStyle>
          <a:p>
            <a:r>
              <a:rPr lang="en-US" dirty="0"/>
              <a:t>Click to edit divider title</a:t>
            </a:r>
          </a:p>
        </p:txBody>
      </p:sp>
      <p:pic>
        <p:nvPicPr>
          <p:cNvPr id="7" name="Picture 6" descr="Dynatrace_inside-logo-white.pdf"/>
          <p:cNvPicPr>
            <a:picLocks noChangeAspect="1"/>
          </p:cNvPicPr>
          <p:nvPr userDrawn="1"/>
        </p:nvPicPr>
        <p:blipFill rotWithShape="1">
          <a:blip r:embed="rId2" cstate="email">
            <a:extLst>
              <a:ext uri="{28A0092B-C50C-407E-A947-70E740481C1C}">
                <a14:useLocalDpi xmlns:a14="http://schemas.microsoft.com/office/drawing/2010/main" val="0"/>
              </a:ext>
            </a:extLst>
          </a:blip>
          <a:srcRect l="43595" t="39725" r="44195" b="44533"/>
          <a:stretch/>
        </p:blipFill>
        <p:spPr>
          <a:xfrm>
            <a:off x="10927644" y="214489"/>
            <a:ext cx="828768" cy="801323"/>
          </a:xfrm>
          <a:prstGeom prst="rect">
            <a:avLst/>
          </a:prstGeom>
        </p:spPr>
      </p:pic>
      <p:sp>
        <p:nvSpPr>
          <p:cNvPr id="8" name="Text Placeholder 13"/>
          <p:cNvSpPr>
            <a:spLocks noGrp="1"/>
          </p:cNvSpPr>
          <p:nvPr>
            <p:ph type="body" sz="quarter" idx="12" hasCustomPrompt="1"/>
          </p:nvPr>
        </p:nvSpPr>
        <p:spPr>
          <a:xfrm>
            <a:off x="604168" y="2290040"/>
            <a:ext cx="5717533" cy="1270000"/>
          </a:xfrm>
          <a:prstGeom prst="rect">
            <a:avLst/>
          </a:prstGeom>
        </p:spPr>
        <p:txBody>
          <a:bodyPr vert="horz" anchor="t"/>
          <a:lstStyle>
            <a:lvl1pPr marL="0" indent="0">
              <a:lnSpc>
                <a:spcPct val="90000"/>
              </a:lnSpc>
              <a:buNone/>
              <a:defRPr kumimoji="0" lang="en-US" sz="2667" u="none" strike="noStrike" kern="1200" cap="none" spc="0" normalizeH="0" baseline="0" noProof="0" dirty="0" smtClean="0">
                <a:ln>
                  <a:noFill/>
                </a:ln>
                <a:solidFill>
                  <a:srgbClr val="FFFFFF"/>
                </a:solidFill>
                <a:effectLst>
                  <a:outerShdw blurRad="3175" dir="1140000" algn="tl" rotWithShape="0">
                    <a:schemeClr val="bg2"/>
                  </a:outerShdw>
                </a:effectLst>
                <a:uLnTx/>
                <a:uFillTx/>
                <a:latin typeface="Open Sans"/>
                <a:ea typeface="+mn-ea"/>
                <a:cs typeface="Open Sans"/>
              </a:defRPr>
            </a:lvl1pPr>
          </a:lstStyle>
          <a:p>
            <a:pPr lvl="0"/>
            <a:r>
              <a:rPr lang="en-US" dirty="0"/>
              <a:t>Click to edit subtitle</a:t>
            </a:r>
          </a:p>
        </p:txBody>
      </p:sp>
      <p:pic>
        <p:nvPicPr>
          <p:cNvPr id="15" name="Picture 14" descr="dt_logo_vert2_white.png"/>
          <p:cNvPicPr>
            <a:picLocks noChangeAspect="1"/>
          </p:cNvPicPr>
          <p:nvPr userDrawn="1"/>
        </p:nvPicPr>
        <p:blipFill rotWithShape="1">
          <a:blip r:embed="rId3" cstate="email">
            <a:alphaModFix amt="33000"/>
            <a:grayscl/>
            <a:extLst>
              <a:ext uri="{28A0092B-C50C-407E-A947-70E740481C1C}">
                <a14:useLocalDpi xmlns:a14="http://schemas.microsoft.com/office/drawing/2010/main" val="0"/>
              </a:ext>
            </a:extLst>
          </a:blip>
          <a:srcRect l="23378" b="56100"/>
          <a:stretch/>
        </p:blipFill>
        <p:spPr>
          <a:xfrm>
            <a:off x="0" y="3800066"/>
            <a:ext cx="5221971" cy="2676060"/>
          </a:xfrm>
          <a:prstGeom prst="rect">
            <a:avLst/>
          </a:prstGeom>
        </p:spPr>
      </p:pic>
    </p:spTree>
    <p:extLst>
      <p:ext uri="{BB962C8B-B14F-4D97-AF65-F5344CB8AC3E}">
        <p14:creationId xmlns:p14="http://schemas.microsoft.com/office/powerpoint/2010/main" val="3249736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_Comparison 1">
    <p:spTree>
      <p:nvGrpSpPr>
        <p:cNvPr id="1" name=""/>
        <p:cNvGrpSpPr/>
        <p:nvPr/>
      </p:nvGrpSpPr>
      <p:grpSpPr>
        <a:xfrm>
          <a:off x="0" y="0"/>
          <a:ext cx="0" cy="0"/>
          <a:chOff x="0" y="0"/>
          <a:chExt cx="0" cy="0"/>
        </a:xfrm>
      </p:grpSpPr>
      <p:pic>
        <p:nvPicPr>
          <p:cNvPr id="3" name="Picture 2" descr="dt_logo_vert2_black.png"/>
          <p:cNvPicPr>
            <a:picLocks noChangeAspect="1"/>
          </p:cNvPicPr>
          <p:nvPr userDrawn="1"/>
        </p:nvPicPr>
        <p:blipFill rotWithShape="1">
          <a:blip r:embed="rId2" cstate="email">
            <a:grayscl/>
            <a:alphaModFix amt="50000"/>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rcRect l="23140" r="17667" b="55808"/>
          <a:stretch/>
        </p:blipFill>
        <p:spPr>
          <a:xfrm>
            <a:off x="0" y="3806614"/>
            <a:ext cx="3996456" cy="2668693"/>
          </a:xfrm>
          <a:prstGeom prst="rect">
            <a:avLst/>
          </a:prstGeom>
        </p:spPr>
      </p:pic>
      <p:sp>
        <p:nvSpPr>
          <p:cNvPr id="6" name="Content Placeholder 2"/>
          <p:cNvSpPr>
            <a:spLocks noGrp="1"/>
          </p:cNvSpPr>
          <p:nvPr>
            <p:ph sz="half" idx="1"/>
          </p:nvPr>
        </p:nvSpPr>
        <p:spPr>
          <a:xfrm>
            <a:off x="5824593" y="1270744"/>
            <a:ext cx="5405967" cy="5135563"/>
          </a:xfrm>
          <a:prstGeom prst="rect">
            <a:avLst/>
          </a:prstGeom>
        </p:spPr>
        <p:txBody>
          <a:bodyPr>
            <a:normAutofit/>
          </a:bodyPr>
          <a:lstStyle>
            <a:lvl1pPr marL="226478" indent="-226478">
              <a:buClr>
                <a:schemeClr val="accent3"/>
              </a:buClr>
              <a:buFont typeface="Arial" panose="020B0604020202020204" pitchFamily="34" charset="0"/>
              <a:buChar char="•"/>
              <a:defRPr sz="2933">
                <a:latin typeface="Open Sans"/>
                <a:cs typeface="Open Sans"/>
              </a:defRPr>
            </a:lvl1pPr>
            <a:lvl2pPr marL="990575" indent="-380990">
              <a:buClr>
                <a:schemeClr val="accent3"/>
              </a:buClr>
              <a:buFont typeface="Arial" panose="020B0604020202020204" pitchFamily="34" charset="0"/>
              <a:buChar char="•"/>
              <a:defRPr sz="2400">
                <a:latin typeface="Open Sans"/>
                <a:cs typeface="Open Sans"/>
              </a:defRPr>
            </a:lvl2pPr>
            <a:lvl3pPr marL="1523962" indent="-304792">
              <a:buClr>
                <a:schemeClr val="accent3"/>
              </a:buClr>
              <a:buFont typeface="Arial" panose="020B0604020202020204" pitchFamily="34" charset="0"/>
              <a:buChar char="•"/>
              <a:defRPr sz="1867">
                <a:latin typeface="Open Sans"/>
                <a:cs typeface="Open Sans"/>
              </a:defRPr>
            </a:lvl3pPr>
            <a:lvl4pPr marL="2133547" indent="-304792">
              <a:buClr>
                <a:schemeClr val="accent3"/>
              </a:buClr>
              <a:buFont typeface="Arial" panose="020B0604020202020204" pitchFamily="34" charset="0"/>
              <a:buChar char="•"/>
              <a:defRPr sz="1333">
                <a:latin typeface="Open Sans"/>
                <a:cs typeface="Open Sans"/>
              </a:defRPr>
            </a:lvl4pPr>
            <a:lvl5pPr>
              <a:defRPr sz="24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itle 3"/>
          <p:cNvSpPr>
            <a:spLocks noGrp="1"/>
          </p:cNvSpPr>
          <p:nvPr>
            <p:ph type="title" hasCustomPrompt="1"/>
          </p:nvPr>
        </p:nvSpPr>
        <p:spPr>
          <a:xfrm>
            <a:off x="545438" y="1270744"/>
            <a:ext cx="4800245" cy="2063395"/>
          </a:xfrm>
          <a:prstGeom prst="rect">
            <a:avLst/>
          </a:prstGeom>
        </p:spPr>
        <p:txBody>
          <a:bodyPr/>
          <a:lstStyle>
            <a:lvl1pPr>
              <a:lnSpc>
                <a:spcPct val="100000"/>
              </a:lnSpc>
              <a:defRPr>
                <a:solidFill>
                  <a:schemeClr val="tx1"/>
                </a:solidFill>
                <a:latin typeface="Interstate-Regular"/>
              </a:defRPr>
            </a:lvl1pPr>
          </a:lstStyle>
          <a:p>
            <a:r>
              <a:rPr lang="en-US" dirty="0"/>
              <a:t>Click to edit headline</a:t>
            </a:r>
          </a:p>
        </p:txBody>
      </p:sp>
    </p:spTree>
    <p:extLst>
      <p:ext uri="{BB962C8B-B14F-4D97-AF65-F5344CB8AC3E}">
        <p14:creationId xmlns:p14="http://schemas.microsoft.com/office/powerpoint/2010/main" val="9074931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Content Blank">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416985" y="373223"/>
            <a:ext cx="10993967" cy="646924"/>
          </a:xfrm>
          <a:prstGeom prst="rect">
            <a:avLst/>
          </a:prstGeom>
        </p:spPr>
        <p:txBody>
          <a:bodyPr anchor="ctr"/>
          <a:lstStyle>
            <a:lvl1pPr>
              <a:defRPr sz="3733">
                <a:solidFill>
                  <a:schemeClr val="tx1"/>
                </a:solidFill>
                <a:latin typeface="Interstate-Regular"/>
              </a:defRPr>
            </a:lvl1pPr>
          </a:lstStyle>
          <a:p>
            <a:r>
              <a:rPr lang="en-US" dirty="0"/>
              <a:t>Click to edit headline</a:t>
            </a:r>
          </a:p>
        </p:txBody>
      </p:sp>
    </p:spTree>
    <p:extLst>
      <p:ext uri="{BB962C8B-B14F-4D97-AF65-F5344CB8AC3E}">
        <p14:creationId xmlns:p14="http://schemas.microsoft.com/office/powerpoint/2010/main" val="1237633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_Comparison 1">
    <p:spTree>
      <p:nvGrpSpPr>
        <p:cNvPr id="1" name=""/>
        <p:cNvGrpSpPr/>
        <p:nvPr/>
      </p:nvGrpSpPr>
      <p:grpSpPr>
        <a:xfrm>
          <a:off x="0" y="0"/>
          <a:ext cx="0" cy="0"/>
          <a:chOff x="0" y="0"/>
          <a:chExt cx="0" cy="0"/>
        </a:xfrm>
      </p:grpSpPr>
      <p:sp>
        <p:nvSpPr>
          <p:cNvPr id="3" name="Rectangle 2"/>
          <p:cNvSpPr/>
          <p:nvPr userDrawn="1"/>
        </p:nvSpPr>
        <p:spPr bwMode="auto">
          <a:xfrm>
            <a:off x="0" y="-2"/>
            <a:ext cx="12192000" cy="6489419"/>
          </a:xfrm>
          <a:prstGeom prst="rect">
            <a:avLst/>
          </a:prstGeom>
          <a:solidFill>
            <a:schemeClr val="accent3"/>
          </a:solidFill>
          <a:ln w="9525">
            <a:noFill/>
            <a:miter lim="800000"/>
            <a:headEnd/>
            <a:tailEnd/>
          </a:ln>
          <a:effectLst/>
        </p:spPr>
        <p:txBody>
          <a:bodyPr wrap="none" rtlCol="0" anchor="ctr"/>
          <a:lstStyle/>
          <a:p>
            <a:pPr algn="ctr"/>
            <a:endParaRPr lang="en-US" sz="2400"/>
          </a:p>
        </p:txBody>
      </p:sp>
      <p:pic>
        <p:nvPicPr>
          <p:cNvPr id="4" name="Picture 3" descr="Dynatrace_inside-logo-white.pdf"/>
          <p:cNvPicPr>
            <a:picLocks noChangeAspect="1"/>
          </p:cNvPicPr>
          <p:nvPr userDrawn="1"/>
        </p:nvPicPr>
        <p:blipFill rotWithShape="1">
          <a:blip r:embed="rId2" cstate="email">
            <a:extLst>
              <a:ext uri="{28A0092B-C50C-407E-A947-70E740481C1C}">
                <a14:useLocalDpi xmlns:a14="http://schemas.microsoft.com/office/drawing/2010/main" val="0"/>
              </a:ext>
            </a:extLst>
          </a:blip>
          <a:srcRect l="43595" t="39725" r="44195" b="44533"/>
          <a:stretch/>
        </p:blipFill>
        <p:spPr>
          <a:xfrm>
            <a:off x="10927644" y="214489"/>
            <a:ext cx="828768" cy="801323"/>
          </a:xfrm>
          <a:prstGeom prst="rect">
            <a:avLst/>
          </a:prstGeom>
        </p:spPr>
      </p:pic>
      <p:pic>
        <p:nvPicPr>
          <p:cNvPr id="5" name="Picture 4" descr="dt_logo_vert2_white.png"/>
          <p:cNvPicPr>
            <a:picLocks noChangeAspect="1"/>
          </p:cNvPicPr>
          <p:nvPr userDrawn="1"/>
        </p:nvPicPr>
        <p:blipFill rotWithShape="1">
          <a:blip r:embed="rId3" cstate="email">
            <a:alphaModFix amt="33000"/>
            <a:grayscl/>
            <a:extLst>
              <a:ext uri="{28A0092B-C50C-407E-A947-70E740481C1C}">
                <a14:useLocalDpi xmlns:a14="http://schemas.microsoft.com/office/drawing/2010/main" val="0"/>
              </a:ext>
            </a:extLst>
          </a:blip>
          <a:srcRect l="23378" b="56100"/>
          <a:stretch/>
        </p:blipFill>
        <p:spPr>
          <a:xfrm>
            <a:off x="0" y="3800066"/>
            <a:ext cx="5221971" cy="2676060"/>
          </a:xfrm>
          <a:prstGeom prst="rect">
            <a:avLst/>
          </a:prstGeom>
        </p:spPr>
      </p:pic>
      <p:sp>
        <p:nvSpPr>
          <p:cNvPr id="11" name="Content Placeholder 2"/>
          <p:cNvSpPr>
            <a:spLocks noGrp="1"/>
          </p:cNvSpPr>
          <p:nvPr>
            <p:ph sz="half" idx="1"/>
          </p:nvPr>
        </p:nvSpPr>
        <p:spPr>
          <a:xfrm>
            <a:off x="5824593" y="1270744"/>
            <a:ext cx="5405967" cy="5135563"/>
          </a:xfrm>
          <a:prstGeom prst="rect">
            <a:avLst/>
          </a:prstGeom>
        </p:spPr>
        <p:txBody>
          <a:bodyPr>
            <a:normAutofit/>
          </a:bodyPr>
          <a:lstStyle>
            <a:lvl1pPr marL="226478" indent="-226478">
              <a:buClrTx/>
              <a:buFont typeface="Arial" panose="020B0604020202020204" pitchFamily="34" charset="0"/>
              <a:buChar char="•"/>
              <a:defRPr sz="2933">
                <a:solidFill>
                  <a:schemeClr val="bg1"/>
                </a:solidFill>
                <a:latin typeface="Open Sans"/>
                <a:cs typeface="Open Sans"/>
              </a:defRPr>
            </a:lvl1pPr>
            <a:lvl2pPr marL="990575" indent="-380990">
              <a:buClrTx/>
              <a:buFont typeface="Arial" panose="020B0604020202020204" pitchFamily="34" charset="0"/>
              <a:buChar char="•"/>
              <a:defRPr sz="2400">
                <a:solidFill>
                  <a:schemeClr val="bg1"/>
                </a:solidFill>
                <a:latin typeface="Open Sans"/>
                <a:cs typeface="Open Sans"/>
              </a:defRPr>
            </a:lvl2pPr>
            <a:lvl3pPr marL="1523962" indent="-304792">
              <a:buClrTx/>
              <a:buFont typeface="Arial" panose="020B0604020202020204" pitchFamily="34" charset="0"/>
              <a:buChar char="•"/>
              <a:defRPr sz="1867">
                <a:solidFill>
                  <a:schemeClr val="bg1"/>
                </a:solidFill>
                <a:latin typeface="Open Sans"/>
                <a:cs typeface="Open Sans"/>
              </a:defRPr>
            </a:lvl3pPr>
            <a:lvl4pPr marL="2133547" indent="-304792">
              <a:buClrTx/>
              <a:buFont typeface="Arial" panose="020B0604020202020204" pitchFamily="34" charset="0"/>
              <a:buChar char="•"/>
              <a:defRPr sz="1333">
                <a:solidFill>
                  <a:schemeClr val="bg1"/>
                </a:solidFill>
                <a:latin typeface="Open Sans"/>
                <a:cs typeface="Open Sans"/>
              </a:defRPr>
            </a:lvl4pPr>
            <a:lvl5pPr>
              <a:defRPr sz="24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itle 3"/>
          <p:cNvSpPr>
            <a:spLocks noGrp="1"/>
          </p:cNvSpPr>
          <p:nvPr>
            <p:ph type="title" hasCustomPrompt="1"/>
          </p:nvPr>
        </p:nvSpPr>
        <p:spPr>
          <a:xfrm>
            <a:off x="545438" y="1270744"/>
            <a:ext cx="4800245" cy="2063395"/>
          </a:xfrm>
          <a:prstGeom prst="rect">
            <a:avLst/>
          </a:prstGeom>
        </p:spPr>
        <p:txBody>
          <a:bodyPr/>
          <a:lstStyle>
            <a:lvl1pPr>
              <a:lnSpc>
                <a:spcPct val="100000"/>
              </a:lnSpc>
              <a:defRPr>
                <a:solidFill>
                  <a:schemeClr val="bg1"/>
                </a:solidFill>
                <a:latin typeface="Interstate-Regular"/>
              </a:defRPr>
            </a:lvl1pPr>
          </a:lstStyle>
          <a:p>
            <a:r>
              <a:rPr lang="en-US" dirty="0"/>
              <a:t>Click to edit headline</a:t>
            </a:r>
          </a:p>
        </p:txBody>
      </p:sp>
    </p:spTree>
    <p:extLst>
      <p:ext uri="{BB962C8B-B14F-4D97-AF65-F5344CB8AC3E}">
        <p14:creationId xmlns:p14="http://schemas.microsoft.com/office/powerpoint/2010/main" val="38643757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Divider">
    <p:spTree>
      <p:nvGrpSpPr>
        <p:cNvPr id="1" name=""/>
        <p:cNvGrpSpPr/>
        <p:nvPr/>
      </p:nvGrpSpPr>
      <p:grpSpPr>
        <a:xfrm>
          <a:off x="0" y="0"/>
          <a:ext cx="0" cy="0"/>
          <a:chOff x="0" y="0"/>
          <a:chExt cx="0" cy="0"/>
        </a:xfrm>
      </p:grpSpPr>
      <p:sp>
        <p:nvSpPr>
          <p:cNvPr id="12" name="Rectangle 11"/>
          <p:cNvSpPr/>
          <p:nvPr userDrawn="1"/>
        </p:nvSpPr>
        <p:spPr bwMode="auto">
          <a:xfrm>
            <a:off x="0" y="1"/>
            <a:ext cx="12192000" cy="6480412"/>
          </a:xfrm>
          <a:prstGeom prst="rect">
            <a:avLst/>
          </a:prstGeom>
          <a:solidFill>
            <a:schemeClr val="accent1"/>
          </a:solidFill>
          <a:ln w="9525">
            <a:noFill/>
            <a:miter lim="800000"/>
            <a:headEnd/>
            <a:tailEnd/>
          </a:ln>
          <a:effectLst/>
        </p:spPr>
        <p:txBody>
          <a:bodyPr wrap="none" rtlCol="0" anchor="ctr"/>
          <a:lstStyle/>
          <a:p>
            <a:pPr algn="ctr"/>
            <a:endParaRPr lang="en-US" sz="2400"/>
          </a:p>
        </p:txBody>
      </p:sp>
      <p:sp>
        <p:nvSpPr>
          <p:cNvPr id="2" name="Title 1"/>
          <p:cNvSpPr>
            <a:spLocks noGrp="1"/>
          </p:cNvSpPr>
          <p:nvPr>
            <p:ph type="title" hasCustomPrompt="1"/>
          </p:nvPr>
        </p:nvSpPr>
        <p:spPr>
          <a:xfrm>
            <a:off x="609600" y="249335"/>
            <a:ext cx="10972800" cy="1947765"/>
          </a:xfrm>
          <a:prstGeom prst="rect">
            <a:avLst/>
          </a:prstGeom>
        </p:spPr>
        <p:txBody>
          <a:bodyPr vert="horz" anchor="b"/>
          <a:lstStyle>
            <a:lvl1pPr>
              <a:lnSpc>
                <a:spcPct val="90000"/>
              </a:lnSpc>
              <a:defRPr sz="5333" b="0" i="0">
                <a:solidFill>
                  <a:schemeClr val="bg2"/>
                </a:solidFill>
                <a:latin typeface="Interstate-Regular"/>
                <a:cs typeface="Interstate-Regular"/>
              </a:defRPr>
            </a:lvl1pPr>
          </a:lstStyle>
          <a:p>
            <a:r>
              <a:rPr lang="en-US" dirty="0"/>
              <a:t>Click to edit divider title</a:t>
            </a:r>
          </a:p>
        </p:txBody>
      </p:sp>
      <p:pic>
        <p:nvPicPr>
          <p:cNvPr id="7" name="Picture 6" descr="Dynatrace_inside-logo-white.pdf"/>
          <p:cNvPicPr>
            <a:picLocks noChangeAspect="1"/>
          </p:cNvPicPr>
          <p:nvPr userDrawn="1"/>
        </p:nvPicPr>
        <p:blipFill rotWithShape="1">
          <a:blip r:embed="rId2" cstate="email">
            <a:extLst>
              <a:ext uri="{28A0092B-C50C-407E-A947-70E740481C1C}">
                <a14:useLocalDpi xmlns:a14="http://schemas.microsoft.com/office/drawing/2010/main" val="0"/>
              </a:ext>
            </a:extLst>
          </a:blip>
          <a:srcRect l="43595" t="39725" r="44195" b="44533"/>
          <a:stretch/>
        </p:blipFill>
        <p:spPr>
          <a:xfrm>
            <a:off x="10927644" y="214489"/>
            <a:ext cx="828768" cy="801323"/>
          </a:xfrm>
          <a:prstGeom prst="rect">
            <a:avLst/>
          </a:prstGeom>
        </p:spPr>
      </p:pic>
      <p:sp>
        <p:nvSpPr>
          <p:cNvPr id="8" name="Text Placeholder 13"/>
          <p:cNvSpPr>
            <a:spLocks noGrp="1"/>
          </p:cNvSpPr>
          <p:nvPr>
            <p:ph type="body" sz="quarter" idx="12" hasCustomPrompt="1"/>
          </p:nvPr>
        </p:nvSpPr>
        <p:spPr>
          <a:xfrm>
            <a:off x="604168" y="2290040"/>
            <a:ext cx="5717533" cy="1270000"/>
          </a:xfrm>
          <a:prstGeom prst="rect">
            <a:avLst/>
          </a:prstGeom>
        </p:spPr>
        <p:txBody>
          <a:bodyPr vert="horz" anchor="t"/>
          <a:lstStyle>
            <a:lvl1pPr marL="0" indent="0">
              <a:lnSpc>
                <a:spcPct val="90000"/>
              </a:lnSpc>
              <a:buNone/>
              <a:defRPr kumimoji="0" lang="en-US" sz="2667" u="none" strike="noStrike" kern="1200" cap="none" spc="0" normalizeH="0" baseline="0" noProof="0" dirty="0" smtClean="0">
                <a:ln>
                  <a:noFill/>
                </a:ln>
                <a:solidFill>
                  <a:srgbClr val="FFFFFF"/>
                </a:solidFill>
                <a:effectLst>
                  <a:outerShdw blurRad="3175" dir="1140000" algn="tl" rotWithShape="0">
                    <a:schemeClr val="bg2"/>
                  </a:outerShdw>
                </a:effectLst>
                <a:uLnTx/>
                <a:uFillTx/>
                <a:latin typeface="Open Sans"/>
                <a:ea typeface="+mn-ea"/>
                <a:cs typeface="Open Sans"/>
              </a:defRPr>
            </a:lvl1pPr>
          </a:lstStyle>
          <a:p>
            <a:pPr lvl="0"/>
            <a:r>
              <a:rPr lang="en-US" dirty="0"/>
              <a:t>Click to edit subtitle</a:t>
            </a:r>
          </a:p>
        </p:txBody>
      </p:sp>
      <p:pic>
        <p:nvPicPr>
          <p:cNvPr id="15" name="Picture 14" descr="dt_logo_vert2_white.png"/>
          <p:cNvPicPr>
            <a:picLocks noChangeAspect="1"/>
          </p:cNvPicPr>
          <p:nvPr userDrawn="1"/>
        </p:nvPicPr>
        <p:blipFill rotWithShape="1">
          <a:blip r:embed="rId3" cstate="email">
            <a:alphaModFix amt="33000"/>
            <a:grayscl/>
            <a:extLst>
              <a:ext uri="{28A0092B-C50C-407E-A947-70E740481C1C}">
                <a14:useLocalDpi xmlns:a14="http://schemas.microsoft.com/office/drawing/2010/main" val="0"/>
              </a:ext>
            </a:extLst>
          </a:blip>
          <a:srcRect l="23378" b="56100"/>
          <a:stretch/>
        </p:blipFill>
        <p:spPr>
          <a:xfrm>
            <a:off x="0" y="3800066"/>
            <a:ext cx="5221971" cy="2676060"/>
          </a:xfrm>
          <a:prstGeom prst="rect">
            <a:avLst/>
          </a:prstGeom>
        </p:spPr>
      </p:pic>
    </p:spTree>
    <p:extLst>
      <p:ext uri="{BB962C8B-B14F-4D97-AF65-F5344CB8AC3E}">
        <p14:creationId xmlns:p14="http://schemas.microsoft.com/office/powerpoint/2010/main" val="135385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_blue)dark">
    <p:bg>
      <p:bgPr>
        <a:solidFill>
          <a:schemeClr val="accent1">
            <a:lumMod val="50000"/>
          </a:schemeClr>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89875" y="6115154"/>
            <a:ext cx="2822627" cy="507191"/>
          </a:xfrm>
          <a:prstGeom prst="rect">
            <a:avLst/>
          </a:prstGeom>
        </p:spPr>
      </p:pic>
      <p:pic>
        <p:nvPicPr>
          <p:cNvPr id="8" name="Picture 7"/>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910291" y="1743685"/>
            <a:ext cx="5289425" cy="5131678"/>
          </a:xfrm>
          <a:prstGeom prst="rect">
            <a:avLst/>
          </a:prstGeom>
        </p:spPr>
      </p:pic>
      <p:sp>
        <p:nvSpPr>
          <p:cNvPr id="2" name="Title 1"/>
          <p:cNvSpPr>
            <a:spLocks noGrp="1"/>
          </p:cNvSpPr>
          <p:nvPr>
            <p:ph type="ctrTitle" hasCustomPrompt="1"/>
          </p:nvPr>
        </p:nvSpPr>
        <p:spPr>
          <a:xfrm>
            <a:off x="749502" y="2515065"/>
            <a:ext cx="10692996" cy="1003041"/>
          </a:xfrm>
        </p:spPr>
        <p:txBody>
          <a:bodyPr anchor="b">
            <a:noAutofit/>
          </a:bodyPr>
          <a:lstStyle>
            <a:lvl1pPr algn="ctr">
              <a:defRPr sz="5400" baseline="0">
                <a:solidFill>
                  <a:schemeClr val="bg1"/>
                </a:solidFill>
              </a:defRPr>
            </a:lvl1pPr>
          </a:lstStyle>
          <a:p>
            <a:r>
              <a:rPr lang="en-US" dirty="0"/>
              <a:t>Presentation Title</a:t>
            </a:r>
          </a:p>
        </p:txBody>
      </p:sp>
      <p:sp>
        <p:nvSpPr>
          <p:cNvPr id="20" name="Text Placeholder 19"/>
          <p:cNvSpPr>
            <a:spLocks noGrp="1"/>
          </p:cNvSpPr>
          <p:nvPr>
            <p:ph type="body" sz="quarter" idx="13" hasCustomPrompt="1"/>
          </p:nvPr>
        </p:nvSpPr>
        <p:spPr>
          <a:xfrm>
            <a:off x="1379939" y="4358726"/>
            <a:ext cx="9432122" cy="523220"/>
          </a:xfrm>
        </p:spPr>
        <p:txBody>
          <a:bodyPr wrap="square" anchor="b">
            <a:noAutofit/>
          </a:bodyPr>
          <a:lstStyle>
            <a:lvl1pPr marL="0" indent="0" algn="ctr">
              <a:buNone/>
              <a:defRPr>
                <a:solidFill>
                  <a:schemeClr val="bg1"/>
                </a:solidFill>
              </a:defRPr>
            </a:lvl1pPr>
          </a:lstStyle>
          <a:p>
            <a:pPr lvl="0"/>
            <a:r>
              <a:rPr lang="en-US" dirty="0"/>
              <a:t>Subtitle</a:t>
            </a:r>
          </a:p>
        </p:txBody>
      </p:sp>
      <p:sp>
        <p:nvSpPr>
          <p:cNvPr id="22" name="Text Placeholder 21"/>
          <p:cNvSpPr>
            <a:spLocks noGrp="1"/>
          </p:cNvSpPr>
          <p:nvPr>
            <p:ph type="body" sz="quarter" idx="14" hasCustomPrompt="1"/>
          </p:nvPr>
        </p:nvSpPr>
        <p:spPr>
          <a:xfrm>
            <a:off x="2246979" y="5185777"/>
            <a:ext cx="7698042" cy="400110"/>
          </a:xfrm>
        </p:spPr>
        <p:txBody>
          <a:bodyPr wrap="square" anchor="t">
            <a:noAutofit/>
          </a:bodyPr>
          <a:lstStyle>
            <a:lvl1pPr marL="0" indent="0" algn="ctr">
              <a:buNone/>
              <a:defRPr sz="2000">
                <a:solidFill>
                  <a:schemeClr val="bg1"/>
                </a:solidFill>
              </a:defRPr>
            </a:lvl1pPr>
          </a:lstStyle>
          <a:p>
            <a:pPr lvl="0"/>
            <a:r>
              <a:rPr lang="en-US" dirty="0"/>
              <a:t>Speaker Name and Title</a:t>
            </a:r>
          </a:p>
        </p:txBody>
      </p:sp>
      <p:sp>
        <p:nvSpPr>
          <p:cNvPr id="3" name="Footer Placeholder 2"/>
          <p:cNvSpPr>
            <a:spLocks noGrp="1"/>
          </p:cNvSpPr>
          <p:nvPr>
            <p:ph type="ftr" sz="quarter" idx="15"/>
          </p:nvPr>
        </p:nvSpPr>
        <p:spPr/>
        <p:txBody>
          <a:bodyPr/>
          <a:lstStyle/>
          <a:p>
            <a:r>
              <a:rPr lang="en-US" dirty="0"/>
              <a:t>Confidential, Dynatrace LLC</a:t>
            </a:r>
          </a:p>
        </p:txBody>
      </p:sp>
      <p:sp>
        <p:nvSpPr>
          <p:cNvPr id="5" name="Slide Number Placeholder 4"/>
          <p:cNvSpPr>
            <a:spLocks noGrp="1"/>
          </p:cNvSpPr>
          <p:nvPr>
            <p:ph type="sldNum" sz="quarter" idx="16"/>
          </p:nvPr>
        </p:nvSpPr>
        <p:spPr/>
        <p:txBody>
          <a:bodyPr/>
          <a:lstStyle/>
          <a:p>
            <a:fld id="{361E82BE-B626-4EB2-8898-B03C44A2E9A4}" type="slidenum">
              <a:rPr lang="en-US" smtClean="0"/>
              <a:pPr/>
              <a:t>‹#›</a:t>
            </a:fld>
            <a:endParaRPr lang="en-US" dirty="0"/>
          </a:p>
        </p:txBody>
      </p:sp>
    </p:spTree>
    <p:extLst>
      <p:ext uri="{BB962C8B-B14F-4D97-AF65-F5344CB8AC3E}">
        <p14:creationId xmlns:p14="http://schemas.microsoft.com/office/powerpoint/2010/main" val="2955960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_green_dark">
    <p:bg>
      <p:bgPr>
        <a:solidFill>
          <a:schemeClr val="accent2">
            <a:lumMod val="75000"/>
          </a:schemeClr>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89875" y="6115154"/>
            <a:ext cx="2822627" cy="507191"/>
          </a:xfrm>
          <a:prstGeom prst="rect">
            <a:avLst/>
          </a:prstGeom>
        </p:spPr>
      </p:pic>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835539" y="1750656"/>
            <a:ext cx="5356461" cy="5122584"/>
          </a:xfrm>
          <a:prstGeom prst="rect">
            <a:avLst/>
          </a:prstGeom>
        </p:spPr>
      </p:pic>
      <p:sp>
        <p:nvSpPr>
          <p:cNvPr id="2" name="Footer Placeholder 1"/>
          <p:cNvSpPr>
            <a:spLocks noGrp="1"/>
          </p:cNvSpPr>
          <p:nvPr>
            <p:ph type="ftr" sz="quarter" idx="17"/>
          </p:nvPr>
        </p:nvSpPr>
        <p:spPr/>
        <p:txBody>
          <a:bodyPr/>
          <a:lstStyle/>
          <a:p>
            <a:r>
              <a:rPr lang="en-US" dirty="0"/>
              <a:t>Confidential, Dynatrace LLC</a:t>
            </a:r>
          </a:p>
        </p:txBody>
      </p:sp>
      <p:sp>
        <p:nvSpPr>
          <p:cNvPr id="3" name="Slide Number Placeholder 2"/>
          <p:cNvSpPr>
            <a:spLocks noGrp="1"/>
          </p:cNvSpPr>
          <p:nvPr>
            <p:ph type="sldNum" sz="quarter" idx="18"/>
          </p:nvPr>
        </p:nvSpPr>
        <p:spPr/>
        <p:txBody>
          <a:bodyPr/>
          <a:lstStyle/>
          <a:p>
            <a:fld id="{361E82BE-B626-4EB2-8898-B03C44A2E9A4}" type="slidenum">
              <a:rPr lang="en-US" smtClean="0"/>
              <a:pPr/>
              <a:t>‹#›</a:t>
            </a:fld>
            <a:endParaRPr lang="en-US" dirty="0"/>
          </a:p>
        </p:txBody>
      </p:sp>
      <p:sp>
        <p:nvSpPr>
          <p:cNvPr id="11" name="Title 1"/>
          <p:cNvSpPr>
            <a:spLocks noGrp="1"/>
          </p:cNvSpPr>
          <p:nvPr>
            <p:ph type="ctrTitle" hasCustomPrompt="1"/>
          </p:nvPr>
        </p:nvSpPr>
        <p:spPr>
          <a:xfrm>
            <a:off x="749502" y="2515065"/>
            <a:ext cx="10692996" cy="1003041"/>
          </a:xfrm>
        </p:spPr>
        <p:txBody>
          <a:bodyPr anchor="b">
            <a:noAutofit/>
          </a:bodyPr>
          <a:lstStyle>
            <a:lvl1pPr algn="ctr">
              <a:defRPr sz="5400" baseline="0">
                <a:solidFill>
                  <a:schemeClr val="bg1"/>
                </a:solidFill>
              </a:defRPr>
            </a:lvl1pPr>
          </a:lstStyle>
          <a:p>
            <a:r>
              <a:rPr lang="en-US" dirty="0"/>
              <a:t>Presentation Title</a:t>
            </a:r>
          </a:p>
        </p:txBody>
      </p:sp>
      <p:sp>
        <p:nvSpPr>
          <p:cNvPr id="13" name="Text Placeholder 19"/>
          <p:cNvSpPr>
            <a:spLocks noGrp="1"/>
          </p:cNvSpPr>
          <p:nvPr>
            <p:ph type="body" sz="quarter" idx="13" hasCustomPrompt="1"/>
          </p:nvPr>
        </p:nvSpPr>
        <p:spPr>
          <a:xfrm>
            <a:off x="1379939" y="4358726"/>
            <a:ext cx="9432122" cy="523220"/>
          </a:xfrm>
        </p:spPr>
        <p:txBody>
          <a:bodyPr wrap="square" anchor="b">
            <a:noAutofit/>
          </a:bodyPr>
          <a:lstStyle>
            <a:lvl1pPr marL="0" indent="0" algn="ctr">
              <a:buNone/>
              <a:defRPr>
                <a:solidFill>
                  <a:schemeClr val="bg1"/>
                </a:solidFill>
              </a:defRPr>
            </a:lvl1pPr>
          </a:lstStyle>
          <a:p>
            <a:pPr lvl="0"/>
            <a:r>
              <a:rPr lang="en-US" dirty="0"/>
              <a:t>Subtitle</a:t>
            </a:r>
          </a:p>
        </p:txBody>
      </p:sp>
      <p:sp>
        <p:nvSpPr>
          <p:cNvPr id="14" name="Text Placeholder 21"/>
          <p:cNvSpPr>
            <a:spLocks noGrp="1"/>
          </p:cNvSpPr>
          <p:nvPr>
            <p:ph type="body" sz="quarter" idx="14" hasCustomPrompt="1"/>
          </p:nvPr>
        </p:nvSpPr>
        <p:spPr>
          <a:xfrm>
            <a:off x="2246979" y="5185777"/>
            <a:ext cx="7698042" cy="400110"/>
          </a:xfrm>
        </p:spPr>
        <p:txBody>
          <a:bodyPr wrap="square" anchor="t">
            <a:noAutofit/>
          </a:bodyPr>
          <a:lstStyle>
            <a:lvl1pPr marL="0" indent="0" algn="ctr">
              <a:buNone/>
              <a:defRPr sz="2000">
                <a:solidFill>
                  <a:schemeClr val="bg1"/>
                </a:solidFill>
              </a:defRPr>
            </a:lvl1pPr>
          </a:lstStyle>
          <a:p>
            <a:pPr lvl="0"/>
            <a:r>
              <a:rPr lang="en-US" dirty="0"/>
              <a:t>Speaker Name and Title</a:t>
            </a:r>
          </a:p>
        </p:txBody>
      </p:sp>
    </p:spTree>
    <p:extLst>
      <p:ext uri="{BB962C8B-B14F-4D97-AF65-F5344CB8AC3E}">
        <p14:creationId xmlns:p14="http://schemas.microsoft.com/office/powerpoint/2010/main" val="1089087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_purple_2_dark">
    <p:bg>
      <p:bgPr>
        <a:solidFill>
          <a:schemeClr val="accent3">
            <a:lumMod val="75000"/>
          </a:schemeClr>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89875" y="6115154"/>
            <a:ext cx="2822627" cy="507191"/>
          </a:xfrm>
          <a:prstGeom prst="rect">
            <a:avLst/>
          </a:prstGeom>
        </p:spPr>
      </p:pic>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783313" y="1760109"/>
            <a:ext cx="5408687" cy="5092104"/>
          </a:xfrm>
          <a:prstGeom prst="rect">
            <a:avLst/>
          </a:prstGeom>
        </p:spPr>
      </p:pic>
      <p:sp>
        <p:nvSpPr>
          <p:cNvPr id="2" name="Footer Placeholder 1"/>
          <p:cNvSpPr>
            <a:spLocks noGrp="1"/>
          </p:cNvSpPr>
          <p:nvPr>
            <p:ph type="ftr" sz="quarter" idx="17"/>
          </p:nvPr>
        </p:nvSpPr>
        <p:spPr/>
        <p:txBody>
          <a:bodyPr/>
          <a:lstStyle/>
          <a:p>
            <a:r>
              <a:rPr lang="en-US" dirty="0"/>
              <a:t>Confidential, Dynatrace LLC</a:t>
            </a:r>
          </a:p>
        </p:txBody>
      </p:sp>
      <p:sp>
        <p:nvSpPr>
          <p:cNvPr id="3" name="Slide Number Placeholder 2"/>
          <p:cNvSpPr>
            <a:spLocks noGrp="1"/>
          </p:cNvSpPr>
          <p:nvPr>
            <p:ph type="sldNum" sz="quarter" idx="18"/>
          </p:nvPr>
        </p:nvSpPr>
        <p:spPr/>
        <p:txBody>
          <a:bodyPr/>
          <a:lstStyle/>
          <a:p>
            <a:fld id="{361E82BE-B626-4EB2-8898-B03C44A2E9A4}" type="slidenum">
              <a:rPr lang="en-US" smtClean="0"/>
              <a:pPr/>
              <a:t>‹#›</a:t>
            </a:fld>
            <a:endParaRPr lang="en-US" dirty="0"/>
          </a:p>
        </p:txBody>
      </p:sp>
      <p:sp>
        <p:nvSpPr>
          <p:cNvPr id="12" name="Title 1"/>
          <p:cNvSpPr>
            <a:spLocks noGrp="1"/>
          </p:cNvSpPr>
          <p:nvPr>
            <p:ph type="ctrTitle" hasCustomPrompt="1"/>
          </p:nvPr>
        </p:nvSpPr>
        <p:spPr>
          <a:xfrm>
            <a:off x="749502" y="2515065"/>
            <a:ext cx="10692996" cy="1003041"/>
          </a:xfrm>
        </p:spPr>
        <p:txBody>
          <a:bodyPr anchor="b">
            <a:noAutofit/>
          </a:bodyPr>
          <a:lstStyle>
            <a:lvl1pPr algn="ctr">
              <a:defRPr sz="5400" baseline="0">
                <a:solidFill>
                  <a:schemeClr val="bg1"/>
                </a:solidFill>
              </a:defRPr>
            </a:lvl1pPr>
          </a:lstStyle>
          <a:p>
            <a:r>
              <a:rPr lang="en-US" dirty="0"/>
              <a:t>Presentation Title</a:t>
            </a:r>
          </a:p>
        </p:txBody>
      </p:sp>
      <p:sp>
        <p:nvSpPr>
          <p:cNvPr id="14" name="Text Placeholder 19"/>
          <p:cNvSpPr>
            <a:spLocks noGrp="1"/>
          </p:cNvSpPr>
          <p:nvPr>
            <p:ph type="body" sz="quarter" idx="13" hasCustomPrompt="1"/>
          </p:nvPr>
        </p:nvSpPr>
        <p:spPr>
          <a:xfrm>
            <a:off x="1379939" y="4358726"/>
            <a:ext cx="9432122" cy="523220"/>
          </a:xfrm>
        </p:spPr>
        <p:txBody>
          <a:bodyPr wrap="square" anchor="b">
            <a:noAutofit/>
          </a:bodyPr>
          <a:lstStyle>
            <a:lvl1pPr marL="0" indent="0" algn="ctr">
              <a:buNone/>
              <a:defRPr>
                <a:solidFill>
                  <a:schemeClr val="bg1"/>
                </a:solidFill>
              </a:defRPr>
            </a:lvl1pPr>
          </a:lstStyle>
          <a:p>
            <a:pPr lvl="0"/>
            <a:r>
              <a:rPr lang="en-US" dirty="0"/>
              <a:t>Subtitle</a:t>
            </a:r>
          </a:p>
        </p:txBody>
      </p:sp>
      <p:sp>
        <p:nvSpPr>
          <p:cNvPr id="15" name="Text Placeholder 21"/>
          <p:cNvSpPr>
            <a:spLocks noGrp="1"/>
          </p:cNvSpPr>
          <p:nvPr>
            <p:ph type="body" sz="quarter" idx="14" hasCustomPrompt="1"/>
          </p:nvPr>
        </p:nvSpPr>
        <p:spPr>
          <a:xfrm>
            <a:off x="2246979" y="5185777"/>
            <a:ext cx="7698042" cy="400110"/>
          </a:xfrm>
        </p:spPr>
        <p:txBody>
          <a:bodyPr wrap="square" anchor="t">
            <a:noAutofit/>
          </a:bodyPr>
          <a:lstStyle>
            <a:lvl1pPr marL="0" indent="0" algn="ctr">
              <a:buNone/>
              <a:defRPr sz="2000">
                <a:solidFill>
                  <a:schemeClr val="bg1"/>
                </a:solidFill>
              </a:defRPr>
            </a:lvl1pPr>
          </a:lstStyle>
          <a:p>
            <a:pPr lvl="0"/>
            <a:r>
              <a:rPr lang="en-US" dirty="0"/>
              <a:t>Speaker Name and Title</a:t>
            </a:r>
          </a:p>
        </p:txBody>
      </p:sp>
    </p:spTree>
    <p:extLst>
      <p:ext uri="{BB962C8B-B14F-4D97-AF65-F5344CB8AC3E}">
        <p14:creationId xmlns:p14="http://schemas.microsoft.com/office/powerpoint/2010/main" val="1374299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_grey_dark">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7903" b="40912"/>
          <a:stretch/>
        </p:blipFill>
        <p:spPr>
          <a:xfrm>
            <a:off x="6713504" y="1638492"/>
            <a:ext cx="5493010" cy="5226765"/>
          </a:xfrm>
          <a:prstGeom prst="rect">
            <a:avLst/>
          </a:prstGeom>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89875" y="6115154"/>
            <a:ext cx="2822627" cy="507191"/>
          </a:xfrm>
          <a:prstGeom prst="rect">
            <a:avLst/>
          </a:prstGeom>
        </p:spPr>
      </p:pic>
      <p:sp>
        <p:nvSpPr>
          <p:cNvPr id="2" name="Footer Placeholder 1"/>
          <p:cNvSpPr>
            <a:spLocks noGrp="1"/>
          </p:cNvSpPr>
          <p:nvPr>
            <p:ph type="ftr" sz="quarter" idx="17"/>
          </p:nvPr>
        </p:nvSpPr>
        <p:spPr/>
        <p:txBody>
          <a:bodyPr/>
          <a:lstStyle/>
          <a:p>
            <a:r>
              <a:rPr lang="en-US" dirty="0"/>
              <a:t>Confidential, Dynatrace LLC</a:t>
            </a:r>
          </a:p>
        </p:txBody>
      </p:sp>
      <p:sp>
        <p:nvSpPr>
          <p:cNvPr id="3" name="Slide Number Placeholder 2"/>
          <p:cNvSpPr>
            <a:spLocks noGrp="1"/>
          </p:cNvSpPr>
          <p:nvPr>
            <p:ph type="sldNum" sz="quarter" idx="18"/>
          </p:nvPr>
        </p:nvSpPr>
        <p:spPr/>
        <p:txBody>
          <a:bodyPr/>
          <a:lstStyle/>
          <a:p>
            <a:fld id="{361E82BE-B626-4EB2-8898-B03C44A2E9A4}" type="slidenum">
              <a:rPr lang="en-US" smtClean="0"/>
              <a:pPr/>
              <a:t>‹#›</a:t>
            </a:fld>
            <a:endParaRPr lang="en-US" dirty="0"/>
          </a:p>
        </p:txBody>
      </p:sp>
      <p:sp>
        <p:nvSpPr>
          <p:cNvPr id="11" name="Title 1"/>
          <p:cNvSpPr>
            <a:spLocks noGrp="1"/>
          </p:cNvSpPr>
          <p:nvPr>
            <p:ph type="ctrTitle" hasCustomPrompt="1"/>
          </p:nvPr>
        </p:nvSpPr>
        <p:spPr>
          <a:xfrm>
            <a:off x="749502" y="2515065"/>
            <a:ext cx="10692996" cy="1003041"/>
          </a:xfrm>
        </p:spPr>
        <p:txBody>
          <a:bodyPr anchor="b">
            <a:noAutofit/>
          </a:bodyPr>
          <a:lstStyle>
            <a:lvl1pPr algn="ctr">
              <a:defRPr sz="5400" baseline="0">
                <a:solidFill>
                  <a:schemeClr val="bg1"/>
                </a:solidFill>
              </a:defRPr>
            </a:lvl1pPr>
          </a:lstStyle>
          <a:p>
            <a:r>
              <a:rPr lang="en-US" dirty="0"/>
              <a:t>Presentation Title</a:t>
            </a:r>
          </a:p>
        </p:txBody>
      </p:sp>
      <p:sp>
        <p:nvSpPr>
          <p:cNvPr id="13" name="Text Placeholder 19"/>
          <p:cNvSpPr>
            <a:spLocks noGrp="1"/>
          </p:cNvSpPr>
          <p:nvPr>
            <p:ph type="body" sz="quarter" idx="13" hasCustomPrompt="1"/>
          </p:nvPr>
        </p:nvSpPr>
        <p:spPr>
          <a:xfrm>
            <a:off x="1379939" y="4358726"/>
            <a:ext cx="9432122" cy="523220"/>
          </a:xfrm>
        </p:spPr>
        <p:txBody>
          <a:bodyPr wrap="square" anchor="b">
            <a:noAutofit/>
          </a:bodyPr>
          <a:lstStyle>
            <a:lvl1pPr marL="0" indent="0" algn="ctr">
              <a:buNone/>
              <a:defRPr>
                <a:solidFill>
                  <a:schemeClr val="bg1"/>
                </a:solidFill>
              </a:defRPr>
            </a:lvl1pPr>
          </a:lstStyle>
          <a:p>
            <a:pPr lvl="0"/>
            <a:r>
              <a:rPr lang="en-US" dirty="0"/>
              <a:t>Subtitle</a:t>
            </a:r>
          </a:p>
        </p:txBody>
      </p:sp>
      <p:sp>
        <p:nvSpPr>
          <p:cNvPr id="14" name="Text Placeholder 21"/>
          <p:cNvSpPr>
            <a:spLocks noGrp="1"/>
          </p:cNvSpPr>
          <p:nvPr>
            <p:ph type="body" sz="quarter" idx="14" hasCustomPrompt="1"/>
          </p:nvPr>
        </p:nvSpPr>
        <p:spPr>
          <a:xfrm>
            <a:off x="2246979" y="5185777"/>
            <a:ext cx="7698042" cy="400110"/>
          </a:xfrm>
        </p:spPr>
        <p:txBody>
          <a:bodyPr wrap="square" anchor="t">
            <a:noAutofit/>
          </a:bodyPr>
          <a:lstStyle>
            <a:lvl1pPr marL="0" indent="0" algn="ctr">
              <a:buNone/>
              <a:defRPr sz="2000">
                <a:solidFill>
                  <a:schemeClr val="bg1"/>
                </a:solidFill>
              </a:defRPr>
            </a:lvl1pPr>
          </a:lstStyle>
          <a:p>
            <a:pPr lvl="0"/>
            <a:r>
              <a:rPr lang="en-US" dirty="0"/>
              <a:t>Speaker Name and Title</a:t>
            </a:r>
          </a:p>
        </p:txBody>
      </p:sp>
    </p:spTree>
    <p:extLst>
      <p:ext uri="{BB962C8B-B14F-4D97-AF65-F5344CB8AC3E}">
        <p14:creationId xmlns:p14="http://schemas.microsoft.com/office/powerpoint/2010/main" val="2311614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_grey_ligh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r="35732" b="37495"/>
          <a:stretch/>
        </p:blipFill>
        <p:spPr>
          <a:xfrm>
            <a:off x="6807201" y="1724691"/>
            <a:ext cx="5400039" cy="5179029"/>
          </a:xfrm>
          <a:prstGeom prst="rect">
            <a:avLst/>
          </a:prstGeom>
        </p:spPr>
      </p:pic>
      <p:sp>
        <p:nvSpPr>
          <p:cNvPr id="18" name="TextBox 17"/>
          <p:cNvSpPr txBox="1"/>
          <p:nvPr userDrawn="1"/>
        </p:nvSpPr>
        <p:spPr>
          <a:xfrm>
            <a:off x="3962400" y="6582569"/>
            <a:ext cx="4191000" cy="246221"/>
          </a:xfrm>
          <a:prstGeom prst="rect">
            <a:avLst/>
          </a:prstGeom>
          <a:noFill/>
        </p:spPr>
        <p:txBody>
          <a:bodyPr wrap="square" rtlCol="0">
            <a:spAutoFit/>
          </a:bodyPr>
          <a:lstStyle/>
          <a:p>
            <a:pPr algn="ctr"/>
            <a:r>
              <a:rPr lang="en-US" sz="1000" dirty="0">
                <a:solidFill>
                  <a:schemeClr val="bg1"/>
                </a:solidFill>
              </a:rPr>
              <a:t>Copyright 2016, Dynatrace LLC</a:t>
            </a:r>
          </a:p>
        </p:txBody>
      </p:sp>
      <p:sp>
        <p:nvSpPr>
          <p:cNvPr id="7" name="Text Placeholder 6"/>
          <p:cNvSpPr>
            <a:spLocks noGrp="1"/>
          </p:cNvSpPr>
          <p:nvPr>
            <p:ph type="body" sz="quarter" idx="13" hasCustomPrompt="1"/>
          </p:nvPr>
        </p:nvSpPr>
        <p:spPr>
          <a:xfrm>
            <a:off x="539115" y="3843951"/>
            <a:ext cx="2749151" cy="523220"/>
          </a:xfrm>
        </p:spPr>
        <p:txBody>
          <a:bodyPr wrap="none" anchor="t" anchorCtr="0">
            <a:spAutoFit/>
          </a:bodyPr>
          <a:lstStyle>
            <a:lvl1pPr marL="0" indent="0">
              <a:buNone/>
              <a:defRPr>
                <a:solidFill>
                  <a:schemeClr val="bg2"/>
                </a:solidFill>
              </a:defRPr>
            </a:lvl1pPr>
          </a:lstStyle>
          <a:p>
            <a:pPr lvl="0"/>
            <a:r>
              <a:rPr lang="en-US" dirty="0"/>
              <a:t>Click to add name</a:t>
            </a:r>
          </a:p>
        </p:txBody>
      </p:sp>
      <p:sp>
        <p:nvSpPr>
          <p:cNvPr id="16" name="Text Placeholder 6"/>
          <p:cNvSpPr>
            <a:spLocks noGrp="1"/>
          </p:cNvSpPr>
          <p:nvPr>
            <p:ph type="body" sz="quarter" idx="14" hasCustomPrompt="1"/>
          </p:nvPr>
        </p:nvSpPr>
        <p:spPr>
          <a:xfrm>
            <a:off x="539115" y="4394107"/>
            <a:ext cx="1841273" cy="400110"/>
          </a:xfrm>
        </p:spPr>
        <p:txBody>
          <a:bodyPr wrap="none" anchor="t" anchorCtr="0">
            <a:spAutoFit/>
          </a:bodyPr>
          <a:lstStyle>
            <a:lvl1pPr marL="0" indent="0">
              <a:buNone/>
              <a:defRPr sz="2000">
                <a:solidFill>
                  <a:schemeClr val="bg2"/>
                </a:solidFill>
              </a:defRPr>
            </a:lvl1pPr>
          </a:lstStyle>
          <a:p>
            <a:pPr lvl="0"/>
            <a:r>
              <a:rPr lang="en-US" dirty="0"/>
              <a:t>Click to add title</a:t>
            </a:r>
          </a:p>
        </p:txBody>
      </p:sp>
      <p:sp>
        <p:nvSpPr>
          <p:cNvPr id="2" name="Title 1"/>
          <p:cNvSpPr>
            <a:spLocks noGrp="1"/>
          </p:cNvSpPr>
          <p:nvPr>
            <p:ph type="title" hasCustomPrompt="1"/>
          </p:nvPr>
        </p:nvSpPr>
        <p:spPr>
          <a:xfrm>
            <a:off x="365905" y="1619466"/>
            <a:ext cx="8669940" cy="757627"/>
          </a:xfrm>
        </p:spPr>
        <p:txBody>
          <a:bodyPr>
            <a:noAutofit/>
          </a:bodyPr>
          <a:lstStyle>
            <a:lvl1pPr algn="l">
              <a:defRPr sz="5400">
                <a:solidFill>
                  <a:schemeClr val="tx1"/>
                </a:solidFill>
              </a:defRPr>
            </a:lvl1pPr>
          </a:lstStyle>
          <a:p>
            <a:r>
              <a:rPr lang="en-US" dirty="0"/>
              <a:t>Click to add slide title</a:t>
            </a:r>
          </a:p>
        </p:txBody>
      </p:sp>
      <p:sp>
        <p:nvSpPr>
          <p:cNvPr id="3" name="Footer Placeholder 2"/>
          <p:cNvSpPr>
            <a:spLocks noGrp="1"/>
          </p:cNvSpPr>
          <p:nvPr>
            <p:ph type="ftr" sz="quarter" idx="15"/>
          </p:nvPr>
        </p:nvSpPr>
        <p:spPr/>
        <p:txBody>
          <a:bodyPr/>
          <a:lstStyle/>
          <a:p>
            <a:r>
              <a:rPr lang="en-US" dirty="0"/>
              <a:t>Confidential, Dynatrace LLC</a:t>
            </a:r>
          </a:p>
        </p:txBody>
      </p:sp>
      <p:sp>
        <p:nvSpPr>
          <p:cNvPr id="5" name="Slide Number Placeholder 4"/>
          <p:cNvSpPr>
            <a:spLocks noGrp="1"/>
          </p:cNvSpPr>
          <p:nvPr>
            <p:ph type="sldNum" sz="quarter" idx="16"/>
          </p:nvPr>
        </p:nvSpPr>
        <p:spPr/>
        <p:txBody>
          <a:bodyPr/>
          <a:lstStyle/>
          <a:p>
            <a:fld id="{361E82BE-B626-4EB2-8898-B03C44A2E9A4}" type="slidenum">
              <a:rPr lang="en-US" smtClean="0"/>
              <a:pPr/>
              <a:t>‹#›</a:t>
            </a:fld>
            <a:endParaRPr lang="en-US" dirty="0"/>
          </a:p>
        </p:txBody>
      </p:sp>
    </p:spTree>
    <p:extLst>
      <p:ext uri="{BB962C8B-B14F-4D97-AF65-F5344CB8AC3E}">
        <p14:creationId xmlns:p14="http://schemas.microsoft.com/office/powerpoint/2010/main" val="2372001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_blue_light">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r="35324" b="37477"/>
          <a:stretch/>
        </p:blipFill>
        <p:spPr>
          <a:xfrm>
            <a:off x="6807201" y="1724691"/>
            <a:ext cx="5384800" cy="5133309"/>
          </a:xfrm>
          <a:prstGeom prst="rect">
            <a:avLst/>
          </a:prstGeom>
        </p:spPr>
      </p:pic>
      <p:sp>
        <p:nvSpPr>
          <p:cNvPr id="18" name="Text Placeholder 6"/>
          <p:cNvSpPr>
            <a:spLocks noGrp="1"/>
          </p:cNvSpPr>
          <p:nvPr>
            <p:ph type="body" sz="quarter" idx="13" hasCustomPrompt="1"/>
          </p:nvPr>
        </p:nvSpPr>
        <p:spPr>
          <a:xfrm>
            <a:off x="539115" y="3843951"/>
            <a:ext cx="2749151" cy="523220"/>
          </a:xfrm>
        </p:spPr>
        <p:txBody>
          <a:bodyPr wrap="none" anchor="t" anchorCtr="0">
            <a:spAutoFit/>
          </a:bodyPr>
          <a:lstStyle>
            <a:lvl1pPr marL="0" indent="0">
              <a:buNone/>
              <a:defRPr>
                <a:solidFill>
                  <a:schemeClr val="bg2"/>
                </a:solidFill>
              </a:defRPr>
            </a:lvl1pPr>
          </a:lstStyle>
          <a:p>
            <a:pPr lvl="0"/>
            <a:r>
              <a:rPr lang="en-US" dirty="0"/>
              <a:t>Click to add name</a:t>
            </a:r>
          </a:p>
        </p:txBody>
      </p:sp>
      <p:sp>
        <p:nvSpPr>
          <p:cNvPr id="19" name="Text Placeholder 6"/>
          <p:cNvSpPr>
            <a:spLocks noGrp="1"/>
          </p:cNvSpPr>
          <p:nvPr>
            <p:ph type="body" sz="quarter" idx="14" hasCustomPrompt="1"/>
          </p:nvPr>
        </p:nvSpPr>
        <p:spPr>
          <a:xfrm>
            <a:off x="539115" y="4394107"/>
            <a:ext cx="1841273" cy="400110"/>
          </a:xfrm>
        </p:spPr>
        <p:txBody>
          <a:bodyPr wrap="none" anchor="t" anchorCtr="0">
            <a:spAutoFit/>
          </a:bodyPr>
          <a:lstStyle>
            <a:lvl1pPr marL="0" indent="0">
              <a:buNone/>
              <a:defRPr sz="2000">
                <a:solidFill>
                  <a:schemeClr val="bg2"/>
                </a:solidFill>
              </a:defRPr>
            </a:lvl1pPr>
          </a:lstStyle>
          <a:p>
            <a:pPr lvl="0"/>
            <a:r>
              <a:rPr lang="en-US" dirty="0"/>
              <a:t>Click to add title</a:t>
            </a:r>
          </a:p>
        </p:txBody>
      </p:sp>
      <p:sp>
        <p:nvSpPr>
          <p:cNvPr id="2" name="Title 1"/>
          <p:cNvSpPr>
            <a:spLocks noGrp="1"/>
          </p:cNvSpPr>
          <p:nvPr>
            <p:ph type="title" hasCustomPrompt="1"/>
          </p:nvPr>
        </p:nvSpPr>
        <p:spPr>
          <a:xfrm>
            <a:off x="365905" y="1619466"/>
            <a:ext cx="8669940" cy="757627"/>
          </a:xfrm>
        </p:spPr>
        <p:txBody>
          <a:bodyPr>
            <a:noAutofit/>
          </a:bodyPr>
          <a:lstStyle>
            <a:lvl1pPr algn="l">
              <a:defRPr sz="5400">
                <a:solidFill>
                  <a:schemeClr val="tx1"/>
                </a:solidFill>
              </a:defRPr>
            </a:lvl1pPr>
          </a:lstStyle>
          <a:p>
            <a:r>
              <a:rPr lang="en-US" dirty="0"/>
              <a:t>Click to add slide title</a:t>
            </a:r>
          </a:p>
        </p:txBody>
      </p:sp>
      <p:sp>
        <p:nvSpPr>
          <p:cNvPr id="3" name="Footer Placeholder 2"/>
          <p:cNvSpPr>
            <a:spLocks noGrp="1"/>
          </p:cNvSpPr>
          <p:nvPr>
            <p:ph type="ftr" sz="quarter" idx="15"/>
          </p:nvPr>
        </p:nvSpPr>
        <p:spPr/>
        <p:txBody>
          <a:bodyPr/>
          <a:lstStyle/>
          <a:p>
            <a:r>
              <a:rPr lang="en-US" dirty="0"/>
              <a:t>Confidential, Dynatrace LLC</a:t>
            </a:r>
          </a:p>
        </p:txBody>
      </p:sp>
      <p:sp>
        <p:nvSpPr>
          <p:cNvPr id="4" name="Slide Number Placeholder 3"/>
          <p:cNvSpPr>
            <a:spLocks noGrp="1"/>
          </p:cNvSpPr>
          <p:nvPr>
            <p:ph type="sldNum" sz="quarter" idx="16"/>
          </p:nvPr>
        </p:nvSpPr>
        <p:spPr/>
        <p:txBody>
          <a:bodyPr/>
          <a:lstStyle/>
          <a:p>
            <a:fld id="{361E82BE-B626-4EB2-8898-B03C44A2E9A4}" type="slidenum">
              <a:rPr lang="en-US" smtClean="0"/>
              <a:pPr/>
              <a:t>‹#›</a:t>
            </a:fld>
            <a:endParaRPr lang="en-US" dirty="0"/>
          </a:p>
        </p:txBody>
      </p:sp>
    </p:spTree>
    <p:extLst>
      <p:ext uri="{BB962C8B-B14F-4D97-AF65-F5344CB8AC3E}">
        <p14:creationId xmlns:p14="http://schemas.microsoft.com/office/powerpoint/2010/main" val="1465961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6_Title Slide_purple_ligh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r="34905" b="36878"/>
          <a:stretch/>
        </p:blipFill>
        <p:spPr>
          <a:xfrm>
            <a:off x="6807201" y="1724691"/>
            <a:ext cx="5400039" cy="5163789"/>
          </a:xfrm>
          <a:prstGeom prst="rect">
            <a:avLst/>
          </a:prstGeom>
        </p:spPr>
      </p:pic>
      <p:sp>
        <p:nvSpPr>
          <p:cNvPr id="15" name="Text Placeholder 6"/>
          <p:cNvSpPr>
            <a:spLocks noGrp="1"/>
          </p:cNvSpPr>
          <p:nvPr>
            <p:ph type="body" sz="quarter" idx="13" hasCustomPrompt="1"/>
          </p:nvPr>
        </p:nvSpPr>
        <p:spPr>
          <a:xfrm>
            <a:off x="539115" y="3843951"/>
            <a:ext cx="2749151" cy="523220"/>
          </a:xfrm>
        </p:spPr>
        <p:txBody>
          <a:bodyPr wrap="none" anchor="t" anchorCtr="0">
            <a:spAutoFit/>
          </a:bodyPr>
          <a:lstStyle>
            <a:lvl1pPr marL="0" indent="0">
              <a:buNone/>
              <a:defRPr>
                <a:solidFill>
                  <a:schemeClr val="bg2"/>
                </a:solidFill>
              </a:defRPr>
            </a:lvl1pPr>
          </a:lstStyle>
          <a:p>
            <a:pPr lvl="0"/>
            <a:r>
              <a:rPr lang="en-US" dirty="0"/>
              <a:t>Click to add name</a:t>
            </a:r>
          </a:p>
        </p:txBody>
      </p:sp>
      <p:sp>
        <p:nvSpPr>
          <p:cNvPr id="16" name="Text Placeholder 6"/>
          <p:cNvSpPr>
            <a:spLocks noGrp="1"/>
          </p:cNvSpPr>
          <p:nvPr>
            <p:ph type="body" sz="quarter" idx="14" hasCustomPrompt="1"/>
          </p:nvPr>
        </p:nvSpPr>
        <p:spPr>
          <a:xfrm>
            <a:off x="539115" y="4394107"/>
            <a:ext cx="1841273" cy="400110"/>
          </a:xfrm>
        </p:spPr>
        <p:txBody>
          <a:bodyPr wrap="none" anchor="t" anchorCtr="0">
            <a:spAutoFit/>
          </a:bodyPr>
          <a:lstStyle>
            <a:lvl1pPr marL="0" indent="0">
              <a:buNone/>
              <a:defRPr sz="2000">
                <a:solidFill>
                  <a:schemeClr val="bg2"/>
                </a:solidFill>
              </a:defRPr>
            </a:lvl1pPr>
          </a:lstStyle>
          <a:p>
            <a:pPr lvl="0"/>
            <a:r>
              <a:rPr lang="en-US" dirty="0"/>
              <a:t>Click to add title</a:t>
            </a:r>
          </a:p>
        </p:txBody>
      </p:sp>
      <p:sp>
        <p:nvSpPr>
          <p:cNvPr id="2" name="Title 1"/>
          <p:cNvSpPr>
            <a:spLocks noGrp="1"/>
          </p:cNvSpPr>
          <p:nvPr>
            <p:ph type="title" hasCustomPrompt="1"/>
          </p:nvPr>
        </p:nvSpPr>
        <p:spPr>
          <a:xfrm>
            <a:off x="365905" y="1619466"/>
            <a:ext cx="8561785" cy="757627"/>
          </a:xfrm>
        </p:spPr>
        <p:txBody>
          <a:bodyPr>
            <a:noAutofit/>
          </a:bodyPr>
          <a:lstStyle>
            <a:lvl1pPr algn="l">
              <a:defRPr sz="5400">
                <a:solidFill>
                  <a:schemeClr val="tx1"/>
                </a:solidFill>
              </a:defRPr>
            </a:lvl1pPr>
          </a:lstStyle>
          <a:p>
            <a:r>
              <a:rPr lang="en-US" dirty="0"/>
              <a:t>Click to add slide title</a:t>
            </a:r>
          </a:p>
        </p:txBody>
      </p:sp>
      <p:sp>
        <p:nvSpPr>
          <p:cNvPr id="3" name="Footer Placeholder 2"/>
          <p:cNvSpPr>
            <a:spLocks noGrp="1"/>
          </p:cNvSpPr>
          <p:nvPr>
            <p:ph type="ftr" sz="quarter" idx="15"/>
          </p:nvPr>
        </p:nvSpPr>
        <p:spPr/>
        <p:txBody>
          <a:bodyPr/>
          <a:lstStyle/>
          <a:p>
            <a:r>
              <a:rPr lang="en-US" dirty="0"/>
              <a:t>Confidential, Dynatrace LLC</a:t>
            </a:r>
          </a:p>
        </p:txBody>
      </p:sp>
      <p:sp>
        <p:nvSpPr>
          <p:cNvPr id="5" name="Slide Number Placeholder 4"/>
          <p:cNvSpPr>
            <a:spLocks noGrp="1"/>
          </p:cNvSpPr>
          <p:nvPr>
            <p:ph type="sldNum" sz="quarter" idx="16"/>
          </p:nvPr>
        </p:nvSpPr>
        <p:spPr/>
        <p:txBody>
          <a:bodyPr/>
          <a:lstStyle/>
          <a:p>
            <a:fld id="{361E82BE-B626-4EB2-8898-B03C44A2E9A4}" type="slidenum">
              <a:rPr lang="en-US" smtClean="0"/>
              <a:pPr/>
              <a:t>‹#›</a:t>
            </a:fld>
            <a:endParaRPr lang="en-US" dirty="0"/>
          </a:p>
        </p:txBody>
      </p:sp>
    </p:spTree>
    <p:extLst>
      <p:ext uri="{BB962C8B-B14F-4D97-AF65-F5344CB8AC3E}">
        <p14:creationId xmlns:p14="http://schemas.microsoft.com/office/powerpoint/2010/main" val="1391267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6" name="Content Placeholder 5"/>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121560" y="6498271"/>
            <a:ext cx="1534658" cy="309931"/>
          </a:xfrm>
          <a:prstGeom prst="rect">
            <a:avLst/>
          </a:prstGeom>
        </p:spPr>
      </p:pic>
      <p:sp>
        <p:nvSpPr>
          <p:cNvPr id="2" name="Title Placeholder 1"/>
          <p:cNvSpPr>
            <a:spLocks noGrp="1"/>
          </p:cNvSpPr>
          <p:nvPr>
            <p:ph type="title"/>
          </p:nvPr>
        </p:nvSpPr>
        <p:spPr>
          <a:xfrm>
            <a:off x="1188721" y="436759"/>
            <a:ext cx="9811976" cy="757627"/>
          </a:xfrm>
          <a:prstGeom prst="rect">
            <a:avLst/>
          </a:prstGeom>
        </p:spPr>
        <p:txBody>
          <a:bodyPr vert="horz" lIns="91440" tIns="45720" rIns="91440" bIns="45720" rtlCol="0" anchor="t">
            <a:normAutofit/>
          </a:bodyPr>
          <a:lstStyle/>
          <a:p>
            <a:r>
              <a:rPr lang="en-US" dirty="0"/>
              <a:t>Click to add title</a:t>
            </a:r>
          </a:p>
        </p:txBody>
      </p:sp>
      <p:sp>
        <p:nvSpPr>
          <p:cNvPr id="3" name="Text Placeholder 2"/>
          <p:cNvSpPr>
            <a:spLocks noGrp="1"/>
          </p:cNvSpPr>
          <p:nvPr>
            <p:ph type="body" idx="1"/>
          </p:nvPr>
        </p:nvSpPr>
        <p:spPr>
          <a:xfrm>
            <a:off x="1188721" y="1825625"/>
            <a:ext cx="9811976"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4"/>
          </p:nvPr>
        </p:nvSpPr>
        <p:spPr>
          <a:xfrm>
            <a:off x="11383504" y="6656636"/>
            <a:ext cx="808495" cy="201364"/>
          </a:xfrm>
          <a:prstGeom prst="rect">
            <a:avLst/>
          </a:prstGeom>
        </p:spPr>
        <p:txBody>
          <a:bodyPr vert="horz" lIns="91440" tIns="45720" rIns="91440" bIns="45720" rtlCol="0" anchor="ctr"/>
          <a:lstStyle>
            <a:lvl1pPr algn="r">
              <a:defRPr sz="1000">
                <a:solidFill>
                  <a:schemeClr val="tx1">
                    <a:tint val="75000"/>
                  </a:schemeClr>
                </a:solidFill>
              </a:defRPr>
            </a:lvl1pPr>
          </a:lstStyle>
          <a:p>
            <a:fld id="{361E82BE-B626-4EB2-8898-B03C44A2E9A4}" type="slidenum">
              <a:rPr lang="en-US" smtClean="0"/>
              <a:pPr/>
              <a:t>‹#›</a:t>
            </a:fld>
            <a:endParaRPr lang="en-US" dirty="0"/>
          </a:p>
        </p:txBody>
      </p:sp>
      <p:sp>
        <p:nvSpPr>
          <p:cNvPr id="7" name="Footer Placeholder 6"/>
          <p:cNvSpPr>
            <a:spLocks noGrp="1"/>
          </p:cNvSpPr>
          <p:nvPr>
            <p:ph type="ftr" sz="quarter" idx="3"/>
          </p:nvPr>
        </p:nvSpPr>
        <p:spPr>
          <a:xfrm>
            <a:off x="4038600" y="6656636"/>
            <a:ext cx="4114800" cy="201364"/>
          </a:xfrm>
          <a:prstGeom prst="rect">
            <a:avLst/>
          </a:prstGeom>
        </p:spPr>
        <p:txBody>
          <a:bodyPr vert="horz" lIns="91440" tIns="45720" rIns="91440" bIns="45720" rtlCol="0" anchor="ctr"/>
          <a:lstStyle>
            <a:lvl1pPr algn="ctr">
              <a:defRPr sz="1000">
                <a:solidFill>
                  <a:schemeClr val="tx1">
                    <a:lumMod val="40000"/>
                    <a:lumOff val="60000"/>
                  </a:schemeClr>
                </a:solidFill>
              </a:defRPr>
            </a:lvl1pPr>
          </a:lstStyle>
          <a:p>
            <a:r>
              <a:rPr lang="en-US" dirty="0"/>
              <a:t>Confidential, Dynatrace LLC</a:t>
            </a:r>
          </a:p>
        </p:txBody>
      </p:sp>
    </p:spTree>
    <p:extLst>
      <p:ext uri="{BB962C8B-B14F-4D97-AF65-F5344CB8AC3E}">
        <p14:creationId xmlns:p14="http://schemas.microsoft.com/office/powerpoint/2010/main" val="848817845"/>
      </p:ext>
    </p:extLst>
  </p:cSld>
  <p:clrMap bg1="dk1" tx1="lt1" bg2="dk2" tx2="lt2" accent1="accent1" accent2="accent2" accent3="accent3" accent4="accent4" accent5="accent5" accent6="accent6" hlink="hlink" folHlink="folHlink"/>
  <p:sldLayoutIdLst>
    <p:sldLayoutId id="2147483716" r:id="rId1"/>
    <p:sldLayoutId id="2147483724" r:id="rId2"/>
    <p:sldLayoutId id="2147483689" r:id="rId3"/>
    <p:sldLayoutId id="2147483668" r:id="rId4"/>
    <p:sldLayoutId id="2147483690" r:id="rId5"/>
    <p:sldLayoutId id="2147483675" r:id="rId6"/>
    <p:sldLayoutId id="2147483725" r:id="rId7"/>
    <p:sldLayoutId id="2147483726" r:id="rId8"/>
    <p:sldLayoutId id="2147483727" r:id="rId9"/>
    <p:sldLayoutId id="2147483728" r:id="rId10"/>
    <p:sldLayoutId id="2147483650" r:id="rId11"/>
    <p:sldLayoutId id="2147483723" r:id="rId12"/>
    <p:sldLayoutId id="2147483722" r:id="rId13"/>
    <p:sldLayoutId id="2147483707" r:id="rId14"/>
    <p:sldLayoutId id="2147483665" r:id="rId15"/>
    <p:sldLayoutId id="2147483678" r:id="rId16"/>
    <p:sldLayoutId id="2147483699" r:id="rId17"/>
    <p:sldLayoutId id="2147483666" r:id="rId18"/>
    <p:sldLayoutId id="2147483715" r:id="rId19"/>
    <p:sldLayoutId id="2147483730" r:id="rId20"/>
    <p:sldLayoutId id="2147483733" r:id="rId21"/>
    <p:sldLayoutId id="2147483734" r:id="rId22"/>
    <p:sldLayoutId id="2147483736" r:id="rId23"/>
    <p:sldLayoutId id="2147483737" r:id="rId24"/>
    <p:sldLayoutId id="2147483738" r:id="rId25"/>
    <p:sldLayoutId id="2147483739" r:id="rId26"/>
  </p:sldLayoutIdLst>
  <p:hf sldNum="0" hdr="0" dt="0"/>
  <p:txStyles>
    <p:titleStyle>
      <a:lvl1pPr algn="ctr" defTabSz="914400" rtl="0" eaLnBrk="1" latinLnBrk="0" hangingPunct="1">
        <a:lnSpc>
          <a:spcPct val="90000"/>
        </a:lnSpc>
        <a:spcBef>
          <a:spcPct val="0"/>
        </a:spcBef>
        <a:buNone/>
        <a:defRPr sz="4000" kern="1200">
          <a:solidFill>
            <a:srgbClr val="383A35"/>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000"/>
        </a:spcAft>
        <a:buClr>
          <a:schemeClr val="accent1"/>
        </a:buClr>
        <a:buFont typeface="Arial"/>
        <a:buChar char="•"/>
        <a:defRPr sz="2800" kern="1200">
          <a:solidFill>
            <a:schemeClr val="tx1"/>
          </a:solidFill>
          <a:latin typeface="+mj-lt"/>
          <a:ea typeface="+mn-ea"/>
          <a:cs typeface="Calibri Light"/>
        </a:defRPr>
      </a:lvl1pPr>
      <a:lvl2pPr marL="685800" indent="-228600" algn="l" defTabSz="914400" rtl="0" eaLnBrk="1" latinLnBrk="0" hangingPunct="1">
        <a:lnSpc>
          <a:spcPct val="100000"/>
        </a:lnSpc>
        <a:spcBef>
          <a:spcPts val="0"/>
        </a:spcBef>
        <a:spcAft>
          <a:spcPts val="1000"/>
        </a:spcAft>
        <a:buClr>
          <a:srgbClr val="606B6C"/>
        </a:buClr>
        <a:buSzPct val="80000"/>
        <a:buFont typeface="Arial" panose="020B0604020202020204" pitchFamily="34" charset="0"/>
        <a:buChar char="•"/>
        <a:defRPr sz="2400" kern="1200">
          <a:solidFill>
            <a:schemeClr val="bg2"/>
          </a:solidFill>
          <a:latin typeface="+mj-lt"/>
          <a:ea typeface="+mn-ea"/>
          <a:cs typeface="+mn-cs"/>
        </a:defRPr>
      </a:lvl2pPr>
      <a:lvl3pPr marL="1143000" indent="-228600" algn="l" defTabSz="914400" rtl="0" eaLnBrk="1" latinLnBrk="0" hangingPunct="1">
        <a:lnSpc>
          <a:spcPct val="100000"/>
        </a:lnSpc>
        <a:spcBef>
          <a:spcPts val="0"/>
        </a:spcBef>
        <a:spcAft>
          <a:spcPts val="1000"/>
        </a:spcAft>
        <a:buClr>
          <a:srgbClr val="606B6C"/>
        </a:buClr>
        <a:buSzPct val="80000"/>
        <a:buFont typeface="Arial" panose="020B0604020202020204" pitchFamily="34" charset="0"/>
        <a:buChar char="•"/>
        <a:defRPr sz="2400" b="0" kern="1200">
          <a:solidFill>
            <a:schemeClr val="bg2"/>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Confidential, Dynatrace LLC</a:t>
            </a:r>
            <a:endParaRPr lang="en-US" dirty="0"/>
          </a:p>
        </p:txBody>
      </p:sp>
      <p:sp>
        <p:nvSpPr>
          <p:cNvPr id="4" name="Title 3"/>
          <p:cNvSpPr>
            <a:spLocks noGrp="1"/>
          </p:cNvSpPr>
          <p:nvPr>
            <p:ph type="title"/>
          </p:nvPr>
        </p:nvSpPr>
        <p:spPr>
          <a:xfrm>
            <a:off x="262532" y="1478624"/>
            <a:ext cx="7890868" cy="757627"/>
          </a:xfrm>
        </p:spPr>
        <p:txBody>
          <a:bodyPr/>
          <a:lstStyle/>
          <a:p>
            <a:r>
              <a:rPr lang="en-US" dirty="0"/>
              <a:t>Dynatrace Basic Training</a:t>
            </a:r>
          </a:p>
        </p:txBody>
      </p:sp>
      <p:sp>
        <p:nvSpPr>
          <p:cNvPr id="6" name="Text Placeholder 5"/>
          <p:cNvSpPr>
            <a:spLocks noGrp="1"/>
          </p:cNvSpPr>
          <p:nvPr>
            <p:ph type="body" sz="quarter" idx="14"/>
          </p:nvPr>
        </p:nvSpPr>
        <p:spPr/>
        <p:txBody>
          <a:bodyPr/>
          <a:lstStyle/>
          <a:p>
            <a:r>
              <a:rPr lang="en-US" dirty="0"/>
              <a:t>&lt;Presenter&gt;, &lt;Date&gt;</a:t>
            </a:r>
          </a:p>
        </p:txBody>
      </p:sp>
      <p:sp>
        <p:nvSpPr>
          <p:cNvPr id="2" name="Text Placeholder 1"/>
          <p:cNvSpPr>
            <a:spLocks noGrp="1"/>
          </p:cNvSpPr>
          <p:nvPr>
            <p:ph type="body" sz="quarter" idx="13"/>
          </p:nvPr>
        </p:nvSpPr>
        <p:spPr/>
        <p:txBody>
          <a:bodyPr/>
          <a:lstStyle/>
          <a:p>
            <a:r>
              <a:rPr lang="en-US" dirty="0"/>
              <a:t>Objective: Application Health, View and Interpret Metric/Chart Detail, &amp; Verify Alerts</a:t>
            </a:r>
          </a:p>
          <a:p>
            <a:endParaRPr lang="en-US" dirty="0"/>
          </a:p>
        </p:txBody>
      </p:sp>
    </p:spTree>
    <p:extLst>
      <p:ext uri="{BB962C8B-B14F-4D97-AF65-F5344CB8AC3E}">
        <p14:creationId xmlns:p14="http://schemas.microsoft.com/office/powerpoint/2010/main" val="29966543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Grp="1" noChangeAspect="1" noChangeArrowheads="1"/>
          </p:cNvPicPr>
          <p:nvPr>
            <p:ph idx="12"/>
          </p:nvPr>
        </p:nvPicPr>
        <p:blipFill>
          <a:blip r:embed="rId3">
            <a:extLst>
              <a:ext uri="{28A0092B-C50C-407E-A947-70E740481C1C}">
                <a14:useLocalDpi xmlns:a14="http://schemas.microsoft.com/office/drawing/2010/main" val="0"/>
              </a:ext>
            </a:extLst>
          </a:blip>
          <a:stretch>
            <a:fillRect/>
          </a:stretch>
        </p:blipFill>
        <p:spPr bwMode="auto">
          <a:xfrm>
            <a:off x="1824166" y="1825625"/>
            <a:ext cx="8542081" cy="4351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2"/>
          <p:cNvSpPr>
            <a:spLocks noGrp="1"/>
          </p:cNvSpPr>
          <p:nvPr>
            <p:ph type="title"/>
          </p:nvPr>
        </p:nvSpPr>
        <p:spPr/>
        <p:txBody>
          <a:bodyPr/>
          <a:lstStyle/>
          <a:p>
            <a:r>
              <a:rPr lang="en-US" dirty="0"/>
              <a:t>Right Click for Details</a:t>
            </a:r>
          </a:p>
        </p:txBody>
      </p:sp>
      <p:sp>
        <p:nvSpPr>
          <p:cNvPr id="5" name="Rectangle 4"/>
          <p:cNvSpPr/>
          <p:nvPr/>
        </p:nvSpPr>
        <p:spPr bwMode="auto">
          <a:xfrm>
            <a:off x="10075654" y="6477000"/>
            <a:ext cx="1644769" cy="265707"/>
          </a:xfrm>
          <a:prstGeom prst="rect">
            <a:avLst/>
          </a:prstGeom>
          <a:solidFill>
            <a:schemeClr val="tx2"/>
          </a:solidFill>
          <a:ln w="9525">
            <a:noFill/>
            <a:miter lim="800000"/>
            <a:headEnd/>
            <a:tailEnd/>
          </a:ln>
          <a:effectLst/>
        </p:spPr>
        <p:txBody>
          <a:bodyPr wrap="none" rtlCol="0" anchor="ctr"/>
          <a:lstStyle/>
          <a:p>
            <a:pPr algn="ctr"/>
            <a:endParaRPr lang="en-US" sz="2400"/>
          </a:p>
        </p:txBody>
      </p:sp>
      <p:sp>
        <p:nvSpPr>
          <p:cNvPr id="6" name="Rectangle 5"/>
          <p:cNvSpPr/>
          <p:nvPr/>
        </p:nvSpPr>
        <p:spPr bwMode="auto">
          <a:xfrm>
            <a:off x="10563946" y="137822"/>
            <a:ext cx="1256993" cy="988244"/>
          </a:xfrm>
          <a:prstGeom prst="rect">
            <a:avLst/>
          </a:prstGeom>
          <a:solidFill>
            <a:schemeClr val="bg1"/>
          </a:solidFill>
          <a:ln w="9525">
            <a:noFill/>
            <a:miter lim="800000"/>
            <a:headEnd/>
            <a:tailEnd/>
          </a:ln>
          <a:effectLst/>
        </p:spPr>
        <p:txBody>
          <a:bodyPr wrap="none" rtlCol="0" anchor="ctr"/>
          <a:lstStyle/>
          <a:p>
            <a:pPr algn="ctr"/>
            <a:endParaRPr lang="en-US" sz="2400"/>
          </a:p>
        </p:txBody>
      </p:sp>
    </p:spTree>
    <p:extLst>
      <p:ext uri="{BB962C8B-B14F-4D97-AF65-F5344CB8AC3E}">
        <p14:creationId xmlns:p14="http://schemas.microsoft.com/office/powerpoint/2010/main" val="4084598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52776" y="1500889"/>
            <a:ext cx="6381478" cy="911007"/>
          </a:xfrm>
        </p:spPr>
        <p:txBody>
          <a:bodyPr/>
          <a:lstStyle/>
          <a:p>
            <a:pPr algn="l"/>
            <a:r>
              <a:rPr lang="en-US" dirty="0"/>
              <a:t>Exercise</a:t>
            </a:r>
          </a:p>
        </p:txBody>
      </p:sp>
      <p:sp>
        <p:nvSpPr>
          <p:cNvPr id="5" name="Text Placeholder 4"/>
          <p:cNvSpPr>
            <a:spLocks noGrp="1"/>
          </p:cNvSpPr>
          <p:nvPr>
            <p:ph idx="4294967295"/>
          </p:nvPr>
        </p:nvSpPr>
        <p:spPr>
          <a:xfrm>
            <a:off x="245165" y="3047999"/>
            <a:ext cx="7573617" cy="3102459"/>
          </a:xfrm>
        </p:spPr>
        <p:txBody>
          <a:bodyPr/>
          <a:lstStyle/>
          <a:p>
            <a:r>
              <a:rPr lang="en-US" dirty="0"/>
              <a:t>Open the Dynatrace Client </a:t>
            </a:r>
          </a:p>
          <a:p>
            <a:r>
              <a:rPr lang="en-US" dirty="0"/>
              <a:t>Navigate to the Transaction Flow for 2 Different System Profiles</a:t>
            </a:r>
          </a:p>
          <a:p>
            <a:r>
              <a:rPr lang="en-US" dirty="0"/>
              <a:t>Analyze Application for Performance Bottlenecks</a:t>
            </a:r>
          </a:p>
        </p:txBody>
      </p:sp>
    </p:spTree>
    <p:extLst>
      <p:ext uri="{BB962C8B-B14F-4D97-AF65-F5344CB8AC3E}">
        <p14:creationId xmlns:p14="http://schemas.microsoft.com/office/powerpoint/2010/main" val="2750654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Questions on Transaction Flow?</a:t>
            </a:r>
          </a:p>
        </p:txBody>
      </p:sp>
    </p:spTree>
    <p:extLst>
      <p:ext uri="{BB962C8B-B14F-4D97-AF65-F5344CB8AC3E}">
        <p14:creationId xmlns:p14="http://schemas.microsoft.com/office/powerpoint/2010/main" val="3439331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endParaRPr lang="en-US"/>
          </a:p>
        </p:txBody>
      </p:sp>
      <p:sp>
        <p:nvSpPr>
          <p:cNvPr id="4" name="Title 3"/>
          <p:cNvSpPr>
            <a:spLocks noGrp="1"/>
          </p:cNvSpPr>
          <p:nvPr>
            <p:ph type="title"/>
          </p:nvPr>
        </p:nvSpPr>
        <p:spPr/>
        <p:txBody>
          <a:bodyPr/>
          <a:lstStyle/>
          <a:p>
            <a:r>
              <a:rPr lang="en-US" dirty="0"/>
              <a:t>Monitoring Overview</a:t>
            </a:r>
          </a:p>
        </p:txBody>
      </p:sp>
      <p:sp>
        <p:nvSpPr>
          <p:cNvPr id="7" name="Rectangle 6"/>
          <p:cNvSpPr/>
          <p:nvPr/>
        </p:nvSpPr>
        <p:spPr bwMode="auto">
          <a:xfrm>
            <a:off x="10075654" y="6477000"/>
            <a:ext cx="1644769" cy="265707"/>
          </a:xfrm>
          <a:prstGeom prst="rect">
            <a:avLst/>
          </a:prstGeom>
          <a:solidFill>
            <a:schemeClr val="tx2"/>
          </a:solidFill>
          <a:ln w="9525">
            <a:noFill/>
            <a:miter lim="800000"/>
            <a:headEnd/>
            <a:tailEnd/>
          </a:ln>
          <a:effectLst/>
        </p:spPr>
        <p:txBody>
          <a:bodyPr wrap="none" rtlCol="0" anchor="ctr"/>
          <a:lstStyle/>
          <a:p>
            <a:pPr algn="ctr"/>
            <a:endParaRPr lang="en-US" sz="2400"/>
          </a:p>
        </p:txBody>
      </p:sp>
      <p:sp>
        <p:nvSpPr>
          <p:cNvPr id="8" name="Rectangle 7"/>
          <p:cNvSpPr/>
          <p:nvPr/>
        </p:nvSpPr>
        <p:spPr bwMode="auto">
          <a:xfrm>
            <a:off x="10563946" y="137822"/>
            <a:ext cx="1256993" cy="988244"/>
          </a:xfrm>
          <a:prstGeom prst="rect">
            <a:avLst/>
          </a:prstGeom>
          <a:solidFill>
            <a:schemeClr val="bg1"/>
          </a:solidFill>
          <a:ln w="9525">
            <a:noFill/>
            <a:miter lim="800000"/>
            <a:headEnd/>
            <a:tailEnd/>
          </a:ln>
          <a:effectLst/>
        </p:spPr>
        <p:txBody>
          <a:bodyPr wrap="none" rtlCol="0" anchor="ctr"/>
          <a:lstStyle/>
          <a:p>
            <a:pPr algn="ctr"/>
            <a:endParaRPr lang="en-US" sz="240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301" y="1061965"/>
            <a:ext cx="9415644" cy="5306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bwMode="auto">
          <a:xfrm>
            <a:off x="3657602" y="5363070"/>
            <a:ext cx="70473" cy="451033"/>
          </a:xfrm>
          <a:prstGeom prst="rect">
            <a:avLst/>
          </a:prstGeom>
          <a:solidFill>
            <a:schemeClr val="tx2"/>
          </a:solidFill>
          <a:ln w="9525">
            <a:noFill/>
            <a:miter lim="800000"/>
            <a:headEnd/>
            <a:tailEnd/>
          </a:ln>
          <a:effectLst/>
        </p:spPr>
        <p:txBody>
          <a:bodyPr wrap="none" rtlCol="0" anchor="ctr"/>
          <a:lstStyle/>
          <a:p>
            <a:pPr algn="ctr"/>
            <a:endParaRPr lang="en-US" sz="2400"/>
          </a:p>
        </p:txBody>
      </p:sp>
      <p:sp>
        <p:nvSpPr>
          <p:cNvPr id="12" name="Rectangle 11"/>
          <p:cNvSpPr/>
          <p:nvPr/>
        </p:nvSpPr>
        <p:spPr bwMode="auto">
          <a:xfrm>
            <a:off x="6665666" y="5363070"/>
            <a:ext cx="70473" cy="451033"/>
          </a:xfrm>
          <a:prstGeom prst="rect">
            <a:avLst/>
          </a:prstGeom>
          <a:solidFill>
            <a:schemeClr val="tx2"/>
          </a:solidFill>
          <a:ln w="9525">
            <a:noFill/>
            <a:miter lim="800000"/>
            <a:headEnd/>
            <a:tailEnd/>
          </a:ln>
          <a:effectLst/>
        </p:spPr>
        <p:txBody>
          <a:bodyPr wrap="none" rtlCol="0" anchor="ctr"/>
          <a:lstStyle/>
          <a:p>
            <a:pPr algn="ctr"/>
            <a:endParaRPr lang="en-US" sz="2400"/>
          </a:p>
        </p:txBody>
      </p:sp>
    </p:spTree>
    <p:extLst>
      <p:ext uri="{BB962C8B-B14F-4D97-AF65-F5344CB8AC3E}">
        <p14:creationId xmlns:p14="http://schemas.microsoft.com/office/powerpoint/2010/main" val="1661704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Grp="1" noChangeAspect="1" noChangeArrowheads="1"/>
          </p:cNvPicPr>
          <p:nvPr>
            <p:ph idx="12"/>
          </p:nvPr>
        </p:nvPicPr>
        <p:blipFill>
          <a:blip r:embed="rId3">
            <a:extLst>
              <a:ext uri="{28A0092B-C50C-407E-A947-70E740481C1C}">
                <a14:useLocalDpi xmlns:a14="http://schemas.microsoft.com/office/drawing/2010/main" val="0"/>
              </a:ext>
            </a:extLst>
          </a:blip>
          <a:stretch>
            <a:fillRect/>
          </a:stretch>
        </p:blipFill>
        <p:spPr bwMode="auto">
          <a:xfrm>
            <a:off x="1189038" y="1886213"/>
            <a:ext cx="9812337" cy="42301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2"/>
          <p:cNvSpPr>
            <a:spLocks noGrp="1"/>
          </p:cNvSpPr>
          <p:nvPr>
            <p:ph type="title"/>
          </p:nvPr>
        </p:nvSpPr>
        <p:spPr/>
        <p:txBody>
          <a:bodyPr/>
          <a:lstStyle/>
          <a:p>
            <a:r>
              <a:rPr lang="en-US" dirty="0"/>
              <a:t>App Overview – Click on Applications</a:t>
            </a:r>
          </a:p>
        </p:txBody>
      </p:sp>
      <p:sp>
        <p:nvSpPr>
          <p:cNvPr id="8" name="Rectangle 7"/>
          <p:cNvSpPr/>
          <p:nvPr/>
        </p:nvSpPr>
        <p:spPr bwMode="auto">
          <a:xfrm>
            <a:off x="9032683" y="6520070"/>
            <a:ext cx="2687741" cy="222637"/>
          </a:xfrm>
          <a:prstGeom prst="rect">
            <a:avLst/>
          </a:prstGeom>
          <a:solidFill>
            <a:schemeClr val="tx2"/>
          </a:solidFill>
          <a:ln w="9525">
            <a:noFill/>
            <a:miter lim="800000"/>
            <a:headEnd/>
            <a:tailEnd/>
          </a:ln>
          <a:effectLst/>
        </p:spPr>
        <p:txBody>
          <a:bodyPr wrap="none" rtlCol="0" anchor="ctr"/>
          <a:lstStyle/>
          <a:p>
            <a:pPr algn="ctr"/>
            <a:endParaRPr lang="en-US" sz="2400"/>
          </a:p>
        </p:txBody>
      </p:sp>
      <p:sp>
        <p:nvSpPr>
          <p:cNvPr id="10" name="Rectangle 9"/>
          <p:cNvSpPr/>
          <p:nvPr/>
        </p:nvSpPr>
        <p:spPr bwMode="auto">
          <a:xfrm>
            <a:off x="10563946" y="137822"/>
            <a:ext cx="1256993" cy="988244"/>
          </a:xfrm>
          <a:prstGeom prst="rect">
            <a:avLst/>
          </a:prstGeom>
          <a:solidFill>
            <a:schemeClr val="bg1"/>
          </a:solidFill>
          <a:ln w="9525">
            <a:noFill/>
            <a:miter lim="800000"/>
            <a:headEnd/>
            <a:tailEnd/>
          </a:ln>
          <a:effectLst/>
        </p:spPr>
        <p:txBody>
          <a:bodyPr wrap="none" rtlCol="0" anchor="ctr"/>
          <a:lstStyle/>
          <a:p>
            <a:pPr algn="ctr"/>
            <a:endParaRPr lang="en-US" sz="2400"/>
          </a:p>
        </p:txBody>
      </p:sp>
    </p:spTree>
    <p:extLst>
      <p:ext uri="{BB962C8B-B14F-4D97-AF65-F5344CB8AC3E}">
        <p14:creationId xmlns:p14="http://schemas.microsoft.com/office/powerpoint/2010/main" val="2215354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2"/>
          </p:nvPr>
        </p:nvPicPr>
        <p:blipFill>
          <a:blip r:embed="rId3">
            <a:extLst>
              <a:ext uri="{28A0092B-C50C-407E-A947-70E740481C1C}">
                <a14:useLocalDpi xmlns:a14="http://schemas.microsoft.com/office/drawing/2010/main" val="0"/>
              </a:ext>
            </a:extLst>
          </a:blip>
          <a:stretch>
            <a:fillRect/>
          </a:stretch>
        </p:blipFill>
        <p:spPr bwMode="auto">
          <a:xfrm>
            <a:off x="1839723" y="1825625"/>
            <a:ext cx="8510967" cy="4351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2"/>
          <p:cNvSpPr>
            <a:spLocks noGrp="1"/>
          </p:cNvSpPr>
          <p:nvPr>
            <p:ph type="title"/>
          </p:nvPr>
        </p:nvSpPr>
        <p:spPr/>
        <p:txBody>
          <a:bodyPr/>
          <a:lstStyle/>
          <a:p>
            <a:r>
              <a:rPr lang="en-US" dirty="0"/>
              <a:t>App Overview – Click on an App</a:t>
            </a:r>
          </a:p>
        </p:txBody>
      </p:sp>
      <p:sp>
        <p:nvSpPr>
          <p:cNvPr id="6" name="Rectangle 5"/>
          <p:cNvSpPr/>
          <p:nvPr/>
        </p:nvSpPr>
        <p:spPr bwMode="auto">
          <a:xfrm>
            <a:off x="10075654" y="6477000"/>
            <a:ext cx="1644769" cy="265707"/>
          </a:xfrm>
          <a:prstGeom prst="rect">
            <a:avLst/>
          </a:prstGeom>
          <a:solidFill>
            <a:schemeClr val="tx2"/>
          </a:solidFill>
          <a:ln w="9525">
            <a:noFill/>
            <a:miter lim="800000"/>
            <a:headEnd/>
            <a:tailEnd/>
          </a:ln>
          <a:effectLst/>
        </p:spPr>
        <p:txBody>
          <a:bodyPr wrap="none" rtlCol="0" anchor="ctr"/>
          <a:lstStyle/>
          <a:p>
            <a:pPr algn="ctr"/>
            <a:endParaRPr lang="en-US" sz="2400"/>
          </a:p>
        </p:txBody>
      </p:sp>
      <p:sp>
        <p:nvSpPr>
          <p:cNvPr id="7" name="Rectangle 6"/>
          <p:cNvSpPr/>
          <p:nvPr/>
        </p:nvSpPr>
        <p:spPr bwMode="auto">
          <a:xfrm>
            <a:off x="10563946" y="137822"/>
            <a:ext cx="1256993" cy="988244"/>
          </a:xfrm>
          <a:prstGeom prst="rect">
            <a:avLst/>
          </a:prstGeom>
          <a:solidFill>
            <a:schemeClr val="bg1"/>
          </a:solidFill>
          <a:ln w="9525">
            <a:noFill/>
            <a:miter lim="800000"/>
            <a:headEnd/>
            <a:tailEnd/>
          </a:ln>
          <a:effectLst/>
        </p:spPr>
        <p:txBody>
          <a:bodyPr wrap="none" rtlCol="0" anchor="ctr"/>
          <a:lstStyle/>
          <a:p>
            <a:pPr algn="ctr"/>
            <a:endParaRPr lang="en-US" sz="2400"/>
          </a:p>
        </p:txBody>
      </p:sp>
    </p:spTree>
    <p:extLst>
      <p:ext uri="{BB962C8B-B14F-4D97-AF65-F5344CB8AC3E}">
        <p14:creationId xmlns:p14="http://schemas.microsoft.com/office/powerpoint/2010/main" val="1156306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Grp="1" noChangeAspect="1" noChangeArrowheads="1"/>
          </p:cNvPicPr>
          <p:nvPr>
            <p:ph idx="12"/>
          </p:nvPr>
        </p:nvPicPr>
        <p:blipFill>
          <a:blip r:embed="rId3">
            <a:extLst>
              <a:ext uri="{28A0092B-C50C-407E-A947-70E740481C1C}">
                <a14:useLocalDpi xmlns:a14="http://schemas.microsoft.com/office/drawing/2010/main" val="0"/>
              </a:ext>
            </a:extLst>
          </a:blip>
          <a:stretch>
            <a:fillRect/>
          </a:stretch>
        </p:blipFill>
        <p:spPr bwMode="auto">
          <a:xfrm>
            <a:off x="1786573" y="1825625"/>
            <a:ext cx="8617267" cy="4351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2"/>
          <p:cNvSpPr>
            <a:spLocks noGrp="1"/>
          </p:cNvSpPr>
          <p:nvPr>
            <p:ph type="title"/>
          </p:nvPr>
        </p:nvSpPr>
        <p:spPr/>
        <p:txBody>
          <a:bodyPr/>
          <a:lstStyle/>
          <a:p>
            <a:r>
              <a:rPr lang="en-US" dirty="0"/>
              <a:t>App Overview – Click on a Transaction</a:t>
            </a:r>
          </a:p>
        </p:txBody>
      </p:sp>
      <p:sp>
        <p:nvSpPr>
          <p:cNvPr id="6" name="Rectangle 5"/>
          <p:cNvSpPr/>
          <p:nvPr/>
        </p:nvSpPr>
        <p:spPr bwMode="auto">
          <a:xfrm>
            <a:off x="10075654" y="6477000"/>
            <a:ext cx="1644769" cy="265707"/>
          </a:xfrm>
          <a:prstGeom prst="rect">
            <a:avLst/>
          </a:prstGeom>
          <a:solidFill>
            <a:schemeClr val="tx2"/>
          </a:solidFill>
          <a:ln w="9525">
            <a:noFill/>
            <a:miter lim="800000"/>
            <a:headEnd/>
            <a:tailEnd/>
          </a:ln>
          <a:effectLst/>
        </p:spPr>
        <p:txBody>
          <a:bodyPr wrap="none" rtlCol="0" anchor="ctr"/>
          <a:lstStyle/>
          <a:p>
            <a:pPr algn="ctr"/>
            <a:endParaRPr lang="en-US" sz="2400"/>
          </a:p>
        </p:txBody>
      </p:sp>
      <p:sp>
        <p:nvSpPr>
          <p:cNvPr id="7" name="Rectangle 6"/>
          <p:cNvSpPr/>
          <p:nvPr/>
        </p:nvSpPr>
        <p:spPr bwMode="auto">
          <a:xfrm>
            <a:off x="10563946" y="137822"/>
            <a:ext cx="1256993" cy="988244"/>
          </a:xfrm>
          <a:prstGeom prst="rect">
            <a:avLst/>
          </a:prstGeom>
          <a:solidFill>
            <a:schemeClr val="bg1"/>
          </a:solidFill>
          <a:ln w="9525">
            <a:noFill/>
            <a:miter lim="800000"/>
            <a:headEnd/>
            <a:tailEnd/>
          </a:ln>
          <a:effectLst/>
        </p:spPr>
        <p:txBody>
          <a:bodyPr wrap="none" rtlCol="0" anchor="ctr"/>
          <a:lstStyle/>
          <a:p>
            <a:pPr algn="ctr"/>
            <a:endParaRPr lang="en-US" sz="2400"/>
          </a:p>
        </p:txBody>
      </p:sp>
    </p:spTree>
    <p:extLst>
      <p:ext uri="{BB962C8B-B14F-4D97-AF65-F5344CB8AC3E}">
        <p14:creationId xmlns:p14="http://schemas.microsoft.com/office/powerpoint/2010/main" val="3958893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5663" y="2004472"/>
            <a:ext cx="6381478" cy="1056780"/>
          </a:xfrm>
        </p:spPr>
        <p:txBody>
          <a:bodyPr/>
          <a:lstStyle/>
          <a:p>
            <a:pPr algn="l"/>
            <a:r>
              <a:rPr lang="en-US" dirty="0"/>
              <a:t>Exercise</a:t>
            </a:r>
          </a:p>
        </p:txBody>
      </p:sp>
      <p:sp>
        <p:nvSpPr>
          <p:cNvPr id="5" name="Text Placeholder 4"/>
          <p:cNvSpPr>
            <a:spLocks noGrp="1"/>
          </p:cNvSpPr>
          <p:nvPr>
            <p:ph idx="4294967295"/>
          </p:nvPr>
        </p:nvSpPr>
        <p:spPr>
          <a:xfrm>
            <a:off x="205409" y="3121513"/>
            <a:ext cx="9812338" cy="2077140"/>
          </a:xfrm>
        </p:spPr>
        <p:txBody>
          <a:bodyPr/>
          <a:lstStyle/>
          <a:p>
            <a:r>
              <a:rPr lang="en-US" dirty="0"/>
              <a:t>Navigate to Application Overview</a:t>
            </a:r>
          </a:p>
          <a:p>
            <a:r>
              <a:rPr lang="en-US" dirty="0"/>
              <a:t>Can you find any transactions with violations?</a:t>
            </a:r>
          </a:p>
          <a:p>
            <a:endParaRPr lang="en-US" dirty="0"/>
          </a:p>
          <a:p>
            <a:pPr marL="0" indent="0">
              <a:buNone/>
            </a:pPr>
            <a:endParaRPr lang="en-US" dirty="0"/>
          </a:p>
        </p:txBody>
      </p:sp>
    </p:spTree>
    <p:extLst>
      <p:ext uri="{BB962C8B-B14F-4D97-AF65-F5344CB8AC3E}">
        <p14:creationId xmlns:p14="http://schemas.microsoft.com/office/powerpoint/2010/main" val="452747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Questions on Application Overview?</a:t>
            </a:r>
          </a:p>
        </p:txBody>
      </p:sp>
    </p:spTree>
    <p:extLst>
      <p:ext uri="{BB962C8B-B14F-4D97-AF65-F5344CB8AC3E}">
        <p14:creationId xmlns:p14="http://schemas.microsoft.com/office/powerpoint/2010/main" val="1696338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365905" y="3143080"/>
            <a:ext cx="7117013" cy="1641475"/>
          </a:xfrm>
        </p:spPr>
        <p:txBody>
          <a:bodyPr/>
          <a:lstStyle/>
          <a:p>
            <a:r>
              <a:rPr lang="en-US" dirty="0"/>
              <a:t>While the Dynatrace Default Dashboards are </a:t>
            </a:r>
          </a:p>
          <a:p>
            <a:r>
              <a:rPr lang="en-US" dirty="0"/>
              <a:t>very powerful, sometimes you want to view the </a:t>
            </a:r>
          </a:p>
          <a:p>
            <a:r>
              <a:rPr lang="en-US" dirty="0"/>
              <a:t>specifics of your application</a:t>
            </a:r>
          </a:p>
        </p:txBody>
      </p:sp>
      <p:sp>
        <p:nvSpPr>
          <p:cNvPr id="4" name="Title 3"/>
          <p:cNvSpPr>
            <a:spLocks noGrp="1"/>
          </p:cNvSpPr>
          <p:nvPr>
            <p:ph type="title"/>
          </p:nvPr>
        </p:nvSpPr>
        <p:spPr/>
        <p:txBody>
          <a:bodyPr/>
          <a:lstStyle/>
          <a:p>
            <a:r>
              <a:rPr lang="en-US" dirty="0"/>
              <a:t>Custom Dashboards</a:t>
            </a:r>
          </a:p>
        </p:txBody>
      </p:sp>
      <p:sp>
        <p:nvSpPr>
          <p:cNvPr id="9" name="Rectangle 8"/>
          <p:cNvSpPr/>
          <p:nvPr/>
        </p:nvSpPr>
        <p:spPr bwMode="auto">
          <a:xfrm>
            <a:off x="10075654" y="6477000"/>
            <a:ext cx="1644769" cy="265707"/>
          </a:xfrm>
          <a:prstGeom prst="rect">
            <a:avLst/>
          </a:prstGeom>
          <a:solidFill>
            <a:schemeClr val="tx2"/>
          </a:solidFill>
          <a:ln w="9525">
            <a:noFill/>
            <a:miter lim="800000"/>
            <a:headEnd/>
            <a:tailEnd/>
          </a:ln>
          <a:effectLst/>
        </p:spPr>
        <p:txBody>
          <a:bodyPr wrap="none" rtlCol="0" anchor="ctr"/>
          <a:lstStyle/>
          <a:p>
            <a:pPr algn="ctr"/>
            <a:endParaRPr lang="en-US" sz="2400"/>
          </a:p>
        </p:txBody>
      </p:sp>
      <p:sp>
        <p:nvSpPr>
          <p:cNvPr id="10" name="Rectangle 9"/>
          <p:cNvSpPr/>
          <p:nvPr/>
        </p:nvSpPr>
        <p:spPr bwMode="auto">
          <a:xfrm>
            <a:off x="10563946" y="137822"/>
            <a:ext cx="1256993" cy="988244"/>
          </a:xfrm>
          <a:prstGeom prst="rect">
            <a:avLst/>
          </a:prstGeom>
          <a:solidFill>
            <a:schemeClr val="tx2"/>
          </a:solidFill>
          <a:ln w="9525">
            <a:noFill/>
            <a:miter lim="800000"/>
            <a:headEnd/>
            <a:tailEnd/>
          </a:ln>
          <a:effectLst/>
        </p:spPr>
        <p:txBody>
          <a:bodyPr wrap="none" rtlCol="0" anchor="ctr"/>
          <a:lstStyle/>
          <a:p>
            <a:pPr algn="ctr"/>
            <a:endParaRPr lang="en-US" sz="2400"/>
          </a:p>
        </p:txBody>
      </p:sp>
    </p:spTree>
    <p:extLst>
      <p:ext uri="{BB962C8B-B14F-4D97-AF65-F5344CB8AC3E}">
        <p14:creationId xmlns:p14="http://schemas.microsoft.com/office/powerpoint/2010/main" val="1939983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type="body" sz="quarter" idx="13"/>
          </p:nvPr>
        </p:nvSpPr>
        <p:spPr>
          <a:xfrm>
            <a:off x="365905" y="2571742"/>
            <a:ext cx="2749151" cy="523220"/>
          </a:xfrm>
        </p:spPr>
        <p:txBody>
          <a:bodyPr/>
          <a:lstStyle/>
          <a:p>
            <a:r>
              <a:rPr lang="en-US" sz="2133" dirty="0"/>
              <a:t>Application Health</a:t>
            </a:r>
          </a:p>
          <a:p>
            <a:pPr lvl="1"/>
            <a:r>
              <a:rPr lang="en-US" sz="1600" dirty="0"/>
              <a:t>Monitoring Overview</a:t>
            </a:r>
          </a:p>
          <a:p>
            <a:pPr lvl="1"/>
            <a:r>
              <a:rPr lang="en-US" sz="1600" dirty="0"/>
              <a:t>Application Overview</a:t>
            </a:r>
          </a:p>
          <a:p>
            <a:pPr lvl="1"/>
            <a:r>
              <a:rPr lang="en-US" sz="1600" dirty="0" err="1"/>
              <a:t>AvgRT</a:t>
            </a:r>
            <a:r>
              <a:rPr lang="en-US" sz="1600" dirty="0"/>
              <a:t>/Overview Dashboards</a:t>
            </a:r>
          </a:p>
          <a:p>
            <a:r>
              <a:rPr lang="en-US" sz="2133" dirty="0"/>
              <a:t>Host Health</a:t>
            </a:r>
          </a:p>
          <a:p>
            <a:pPr lvl="1"/>
            <a:r>
              <a:rPr lang="en-US" sz="1600" dirty="0"/>
              <a:t>Host Health Overview Dashboards</a:t>
            </a:r>
          </a:p>
          <a:p>
            <a:pPr lvl="1"/>
            <a:r>
              <a:rPr lang="en-US" sz="1600" dirty="0"/>
              <a:t>Process Health Dashboards</a:t>
            </a:r>
          </a:p>
          <a:p>
            <a:r>
              <a:rPr lang="en-US" sz="2133" dirty="0"/>
              <a:t>Verification of Alerts</a:t>
            </a:r>
          </a:p>
          <a:p>
            <a:r>
              <a:rPr lang="en-US" sz="2133" dirty="0"/>
              <a:t>Where do I find more information on Dynatrace?</a:t>
            </a:r>
          </a:p>
          <a:p>
            <a:r>
              <a:rPr lang="en-US" sz="2133" dirty="0"/>
              <a:t>Exercises for comprehension of material</a:t>
            </a:r>
          </a:p>
          <a:p>
            <a:pPr marL="0" indent="0">
              <a:buNone/>
            </a:pPr>
            <a:endParaRPr lang="en-US" sz="2133" dirty="0"/>
          </a:p>
          <a:p>
            <a:endParaRPr lang="en-US" dirty="0"/>
          </a:p>
        </p:txBody>
      </p:sp>
      <p:sp>
        <p:nvSpPr>
          <p:cNvPr id="13" name="Title 12"/>
          <p:cNvSpPr>
            <a:spLocks noGrp="1"/>
          </p:cNvSpPr>
          <p:nvPr>
            <p:ph type="title"/>
          </p:nvPr>
        </p:nvSpPr>
        <p:spPr/>
        <p:txBody>
          <a:bodyPr/>
          <a:lstStyle/>
          <a:p>
            <a:r>
              <a:rPr lang="en-US" dirty="0"/>
              <a:t>Agenda</a:t>
            </a:r>
          </a:p>
        </p:txBody>
      </p:sp>
      <p:sp>
        <p:nvSpPr>
          <p:cNvPr id="6" name="Rectangle 5"/>
          <p:cNvSpPr/>
          <p:nvPr/>
        </p:nvSpPr>
        <p:spPr bwMode="auto">
          <a:xfrm>
            <a:off x="10075654" y="6477000"/>
            <a:ext cx="1644769" cy="265707"/>
          </a:xfrm>
          <a:prstGeom prst="rect">
            <a:avLst/>
          </a:prstGeom>
          <a:solidFill>
            <a:schemeClr val="tx2"/>
          </a:solidFill>
          <a:ln w="9525">
            <a:noFill/>
            <a:miter lim="800000"/>
            <a:headEnd/>
            <a:tailEnd/>
          </a:ln>
          <a:effectLst/>
        </p:spPr>
        <p:txBody>
          <a:bodyPr wrap="none" rtlCol="0" anchor="ctr"/>
          <a:lstStyle/>
          <a:p>
            <a:pPr algn="ctr"/>
            <a:endParaRPr lang="en-US" sz="2400"/>
          </a:p>
        </p:txBody>
      </p:sp>
      <p:sp>
        <p:nvSpPr>
          <p:cNvPr id="7" name="Rectangle 6"/>
          <p:cNvSpPr/>
          <p:nvPr/>
        </p:nvSpPr>
        <p:spPr bwMode="auto">
          <a:xfrm>
            <a:off x="10563946" y="137822"/>
            <a:ext cx="1256993" cy="988244"/>
          </a:xfrm>
          <a:prstGeom prst="rect">
            <a:avLst/>
          </a:prstGeom>
          <a:solidFill>
            <a:schemeClr val="bg1"/>
          </a:solidFill>
          <a:ln w="9525">
            <a:noFill/>
            <a:miter lim="800000"/>
            <a:headEnd/>
            <a:tailEnd/>
          </a:ln>
          <a:effectLst/>
        </p:spPr>
        <p:txBody>
          <a:bodyPr wrap="none" rtlCol="0" anchor="ctr"/>
          <a:lstStyle/>
          <a:p>
            <a:pPr algn="ctr"/>
            <a:endParaRPr lang="en-US" sz="2400"/>
          </a:p>
        </p:txBody>
      </p:sp>
    </p:spTree>
    <p:extLst>
      <p:ext uri="{BB962C8B-B14F-4D97-AF65-F5344CB8AC3E}">
        <p14:creationId xmlns:p14="http://schemas.microsoft.com/office/powerpoint/2010/main" val="29372290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endParaRPr lang="en-US"/>
          </a:p>
        </p:txBody>
      </p:sp>
      <p:sp>
        <p:nvSpPr>
          <p:cNvPr id="4" name="Title 3"/>
          <p:cNvSpPr>
            <a:spLocks noGrp="1"/>
          </p:cNvSpPr>
          <p:nvPr>
            <p:ph type="title"/>
          </p:nvPr>
        </p:nvSpPr>
        <p:spPr/>
        <p:txBody>
          <a:bodyPr/>
          <a:lstStyle/>
          <a:p>
            <a:r>
              <a:rPr lang="en-US" dirty="0"/>
              <a:t>Custom Dashboards – How to Access?</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303" y="1262751"/>
            <a:ext cx="4585439" cy="44106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5462" y="1262751"/>
            <a:ext cx="6793301" cy="4439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bwMode="auto">
          <a:xfrm>
            <a:off x="9032683" y="6520070"/>
            <a:ext cx="2687741" cy="222637"/>
          </a:xfrm>
          <a:prstGeom prst="rect">
            <a:avLst/>
          </a:prstGeom>
          <a:solidFill>
            <a:schemeClr val="tx2"/>
          </a:solidFill>
          <a:ln w="9525">
            <a:noFill/>
            <a:miter lim="800000"/>
            <a:headEnd/>
            <a:tailEnd/>
          </a:ln>
          <a:effectLst/>
        </p:spPr>
        <p:txBody>
          <a:bodyPr wrap="none" rtlCol="0" anchor="ctr"/>
          <a:lstStyle/>
          <a:p>
            <a:pPr algn="ctr"/>
            <a:endParaRPr lang="en-US" sz="2400"/>
          </a:p>
        </p:txBody>
      </p:sp>
      <p:sp>
        <p:nvSpPr>
          <p:cNvPr id="10" name="Rectangle 9"/>
          <p:cNvSpPr/>
          <p:nvPr/>
        </p:nvSpPr>
        <p:spPr bwMode="auto">
          <a:xfrm>
            <a:off x="10563946" y="137822"/>
            <a:ext cx="1256993" cy="988244"/>
          </a:xfrm>
          <a:prstGeom prst="rect">
            <a:avLst/>
          </a:prstGeom>
          <a:solidFill>
            <a:schemeClr val="bg1"/>
          </a:solidFill>
          <a:ln w="9525">
            <a:noFill/>
            <a:miter lim="800000"/>
            <a:headEnd/>
            <a:tailEnd/>
          </a:ln>
          <a:effectLst/>
        </p:spPr>
        <p:txBody>
          <a:bodyPr wrap="none" rtlCol="0" anchor="ctr"/>
          <a:lstStyle/>
          <a:p>
            <a:pPr algn="ctr"/>
            <a:endParaRPr lang="en-US" sz="2400"/>
          </a:p>
        </p:txBody>
      </p:sp>
    </p:spTree>
    <p:extLst>
      <p:ext uri="{BB962C8B-B14F-4D97-AF65-F5344CB8AC3E}">
        <p14:creationId xmlns:p14="http://schemas.microsoft.com/office/powerpoint/2010/main" val="41786037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idx="12"/>
          </p:nvPr>
        </p:nvPicPr>
        <p:blipFill>
          <a:blip r:embed="rId3">
            <a:extLst>
              <a:ext uri="{28A0092B-C50C-407E-A947-70E740481C1C}">
                <a14:useLocalDpi xmlns:a14="http://schemas.microsoft.com/office/drawing/2010/main" val="0"/>
              </a:ext>
            </a:extLst>
          </a:blip>
          <a:stretch>
            <a:fillRect/>
          </a:stretch>
        </p:blipFill>
        <p:spPr bwMode="auto">
          <a:xfrm>
            <a:off x="1240429" y="1825625"/>
            <a:ext cx="9709555" cy="4351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2"/>
          <p:cNvSpPr>
            <a:spLocks noGrp="1"/>
          </p:cNvSpPr>
          <p:nvPr>
            <p:ph type="title"/>
          </p:nvPr>
        </p:nvSpPr>
        <p:spPr/>
        <p:txBody>
          <a:bodyPr/>
          <a:lstStyle/>
          <a:p>
            <a:r>
              <a:rPr lang="en-US" dirty="0"/>
              <a:t>General Dashboard</a:t>
            </a:r>
          </a:p>
        </p:txBody>
      </p:sp>
      <p:sp>
        <p:nvSpPr>
          <p:cNvPr id="5" name="Rectangle 4"/>
          <p:cNvSpPr/>
          <p:nvPr/>
        </p:nvSpPr>
        <p:spPr bwMode="auto">
          <a:xfrm>
            <a:off x="10075654" y="6477000"/>
            <a:ext cx="1644769" cy="265707"/>
          </a:xfrm>
          <a:prstGeom prst="rect">
            <a:avLst/>
          </a:prstGeom>
          <a:solidFill>
            <a:schemeClr val="tx2"/>
          </a:solidFill>
          <a:ln w="9525">
            <a:noFill/>
            <a:miter lim="800000"/>
            <a:headEnd/>
            <a:tailEnd/>
          </a:ln>
          <a:effectLst/>
        </p:spPr>
        <p:txBody>
          <a:bodyPr wrap="none" rtlCol="0" anchor="ctr"/>
          <a:lstStyle/>
          <a:p>
            <a:pPr algn="ctr"/>
            <a:endParaRPr lang="en-US" sz="2400"/>
          </a:p>
        </p:txBody>
      </p:sp>
      <p:sp>
        <p:nvSpPr>
          <p:cNvPr id="7" name="Rectangle 6"/>
          <p:cNvSpPr/>
          <p:nvPr/>
        </p:nvSpPr>
        <p:spPr bwMode="auto">
          <a:xfrm>
            <a:off x="10563946" y="137822"/>
            <a:ext cx="1256993" cy="988244"/>
          </a:xfrm>
          <a:prstGeom prst="rect">
            <a:avLst/>
          </a:prstGeom>
          <a:solidFill>
            <a:schemeClr val="bg1"/>
          </a:solidFill>
          <a:ln w="9525">
            <a:noFill/>
            <a:miter lim="800000"/>
            <a:headEnd/>
            <a:tailEnd/>
          </a:ln>
          <a:effectLst/>
        </p:spPr>
        <p:txBody>
          <a:bodyPr wrap="none" rtlCol="0" anchor="ctr"/>
          <a:lstStyle/>
          <a:p>
            <a:pPr algn="ctr"/>
            <a:endParaRPr lang="en-US" sz="2400"/>
          </a:p>
        </p:txBody>
      </p:sp>
    </p:spTree>
    <p:extLst>
      <p:ext uri="{BB962C8B-B14F-4D97-AF65-F5344CB8AC3E}">
        <p14:creationId xmlns:p14="http://schemas.microsoft.com/office/powerpoint/2010/main" val="14883489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2"/>
          </p:nvPr>
        </p:nvPicPr>
        <p:blipFill>
          <a:blip r:embed="rId3">
            <a:extLst>
              <a:ext uri="{28A0092B-C50C-407E-A947-70E740481C1C}">
                <a14:useLocalDpi xmlns:a14="http://schemas.microsoft.com/office/drawing/2010/main" val="0"/>
              </a:ext>
            </a:extLst>
          </a:blip>
          <a:stretch>
            <a:fillRect/>
          </a:stretch>
        </p:blipFill>
        <p:spPr bwMode="auto">
          <a:xfrm>
            <a:off x="3123149" y="2077839"/>
            <a:ext cx="5944115" cy="3846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err="1"/>
              <a:t>AvgRT</a:t>
            </a:r>
            <a:r>
              <a:rPr lang="en-US" dirty="0"/>
              <a:t>/Overview Dashboards</a:t>
            </a:r>
          </a:p>
        </p:txBody>
      </p:sp>
      <p:sp>
        <p:nvSpPr>
          <p:cNvPr id="5" name="Rectangle 4"/>
          <p:cNvSpPr/>
          <p:nvPr/>
        </p:nvSpPr>
        <p:spPr bwMode="auto">
          <a:xfrm>
            <a:off x="10075654" y="6477000"/>
            <a:ext cx="1644769" cy="265707"/>
          </a:xfrm>
          <a:prstGeom prst="rect">
            <a:avLst/>
          </a:prstGeom>
          <a:solidFill>
            <a:schemeClr val="tx2"/>
          </a:solidFill>
          <a:ln w="9525">
            <a:noFill/>
            <a:miter lim="800000"/>
            <a:headEnd/>
            <a:tailEnd/>
          </a:ln>
          <a:effectLst/>
        </p:spPr>
        <p:txBody>
          <a:bodyPr wrap="none" rtlCol="0" anchor="ctr"/>
          <a:lstStyle/>
          <a:p>
            <a:pPr algn="ctr"/>
            <a:endParaRPr lang="en-US" sz="2400"/>
          </a:p>
        </p:txBody>
      </p:sp>
      <p:sp>
        <p:nvSpPr>
          <p:cNvPr id="6" name="Rectangle 5"/>
          <p:cNvSpPr/>
          <p:nvPr/>
        </p:nvSpPr>
        <p:spPr bwMode="auto">
          <a:xfrm>
            <a:off x="10563946" y="137822"/>
            <a:ext cx="1256993" cy="988244"/>
          </a:xfrm>
          <a:prstGeom prst="rect">
            <a:avLst/>
          </a:prstGeom>
          <a:solidFill>
            <a:schemeClr val="bg1"/>
          </a:solidFill>
          <a:ln w="9525">
            <a:noFill/>
            <a:miter lim="800000"/>
            <a:headEnd/>
            <a:tailEnd/>
          </a:ln>
          <a:effectLst/>
        </p:spPr>
        <p:txBody>
          <a:bodyPr wrap="none" rtlCol="0" anchor="ctr"/>
          <a:lstStyle/>
          <a:p>
            <a:pPr algn="ctr"/>
            <a:endParaRPr lang="en-US" sz="2400"/>
          </a:p>
        </p:txBody>
      </p:sp>
    </p:spTree>
    <p:extLst>
      <p:ext uri="{BB962C8B-B14F-4D97-AF65-F5344CB8AC3E}">
        <p14:creationId xmlns:p14="http://schemas.microsoft.com/office/powerpoint/2010/main" val="34220813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2"/>
          </p:nvPr>
        </p:nvPicPr>
        <p:blipFill>
          <a:blip r:embed="rId2">
            <a:extLst>
              <a:ext uri="{28A0092B-C50C-407E-A947-70E740481C1C}">
                <a14:useLocalDpi xmlns:a14="http://schemas.microsoft.com/office/drawing/2010/main" val="0"/>
              </a:ext>
            </a:extLst>
          </a:blip>
          <a:stretch>
            <a:fillRect/>
          </a:stretch>
        </p:blipFill>
        <p:spPr bwMode="auto">
          <a:xfrm>
            <a:off x="1707226" y="1825625"/>
            <a:ext cx="8775961" cy="4351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2"/>
          <p:cNvSpPr>
            <a:spLocks noGrp="1"/>
          </p:cNvSpPr>
          <p:nvPr>
            <p:ph type="title"/>
          </p:nvPr>
        </p:nvSpPr>
        <p:spPr/>
        <p:txBody>
          <a:bodyPr/>
          <a:lstStyle/>
          <a:p>
            <a:r>
              <a:rPr lang="en-US" dirty="0"/>
              <a:t>Custom </a:t>
            </a:r>
            <a:r>
              <a:rPr lang="en-US" dirty="0" err="1"/>
              <a:t>AvgRT</a:t>
            </a:r>
            <a:r>
              <a:rPr lang="en-US" dirty="0"/>
              <a:t>/Overview Dashboards</a:t>
            </a:r>
          </a:p>
        </p:txBody>
      </p:sp>
      <p:sp>
        <p:nvSpPr>
          <p:cNvPr id="6" name="Rectangle 5"/>
          <p:cNvSpPr/>
          <p:nvPr/>
        </p:nvSpPr>
        <p:spPr bwMode="auto">
          <a:xfrm>
            <a:off x="10075654" y="6477000"/>
            <a:ext cx="1644769" cy="265707"/>
          </a:xfrm>
          <a:prstGeom prst="rect">
            <a:avLst/>
          </a:prstGeom>
          <a:solidFill>
            <a:schemeClr val="tx2"/>
          </a:solidFill>
          <a:ln w="9525">
            <a:noFill/>
            <a:miter lim="800000"/>
            <a:headEnd/>
            <a:tailEnd/>
          </a:ln>
          <a:effectLst/>
        </p:spPr>
        <p:txBody>
          <a:bodyPr wrap="none" rtlCol="0" anchor="ctr"/>
          <a:lstStyle/>
          <a:p>
            <a:pPr algn="ctr"/>
            <a:endParaRPr lang="en-US" sz="2400"/>
          </a:p>
        </p:txBody>
      </p:sp>
      <p:sp>
        <p:nvSpPr>
          <p:cNvPr id="7" name="Rectangle 6"/>
          <p:cNvSpPr/>
          <p:nvPr/>
        </p:nvSpPr>
        <p:spPr bwMode="auto">
          <a:xfrm>
            <a:off x="10563946" y="137822"/>
            <a:ext cx="1256993" cy="988244"/>
          </a:xfrm>
          <a:prstGeom prst="rect">
            <a:avLst/>
          </a:prstGeom>
          <a:solidFill>
            <a:schemeClr val="bg1"/>
          </a:solidFill>
          <a:ln w="9525">
            <a:noFill/>
            <a:miter lim="800000"/>
            <a:headEnd/>
            <a:tailEnd/>
          </a:ln>
          <a:effectLst/>
        </p:spPr>
        <p:txBody>
          <a:bodyPr wrap="none" rtlCol="0" anchor="ctr"/>
          <a:lstStyle/>
          <a:p>
            <a:pPr algn="ctr"/>
            <a:endParaRPr lang="en-US" sz="2400"/>
          </a:p>
        </p:txBody>
      </p:sp>
    </p:spTree>
    <p:extLst>
      <p:ext uri="{BB962C8B-B14F-4D97-AF65-F5344CB8AC3E}">
        <p14:creationId xmlns:p14="http://schemas.microsoft.com/office/powerpoint/2010/main" val="575459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2"/>
          </p:nvPr>
        </p:nvPicPr>
        <p:blipFill>
          <a:blip r:embed="rId2">
            <a:extLst>
              <a:ext uri="{28A0092B-C50C-407E-A947-70E740481C1C}">
                <a14:useLocalDpi xmlns:a14="http://schemas.microsoft.com/office/drawing/2010/main" val="0"/>
              </a:ext>
            </a:extLst>
          </a:blip>
          <a:stretch>
            <a:fillRect/>
          </a:stretch>
        </p:blipFill>
        <p:spPr bwMode="auto">
          <a:xfrm>
            <a:off x="1711704" y="1825625"/>
            <a:ext cx="8767004" cy="4351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2"/>
          <p:cNvSpPr>
            <a:spLocks noGrp="1"/>
          </p:cNvSpPr>
          <p:nvPr>
            <p:ph type="title"/>
          </p:nvPr>
        </p:nvSpPr>
        <p:spPr/>
        <p:txBody>
          <a:bodyPr/>
          <a:lstStyle/>
          <a:p>
            <a:r>
              <a:rPr lang="en-US" dirty="0"/>
              <a:t>Custom </a:t>
            </a:r>
            <a:r>
              <a:rPr lang="en-US" dirty="0" err="1"/>
              <a:t>AvgRT</a:t>
            </a:r>
            <a:r>
              <a:rPr lang="en-US" dirty="0"/>
              <a:t>/Overview Dashboards</a:t>
            </a:r>
          </a:p>
        </p:txBody>
      </p:sp>
      <p:sp>
        <p:nvSpPr>
          <p:cNvPr id="6" name="Rectangle 5"/>
          <p:cNvSpPr/>
          <p:nvPr/>
        </p:nvSpPr>
        <p:spPr bwMode="auto">
          <a:xfrm>
            <a:off x="10075654" y="6477000"/>
            <a:ext cx="1644769" cy="265707"/>
          </a:xfrm>
          <a:prstGeom prst="rect">
            <a:avLst/>
          </a:prstGeom>
          <a:solidFill>
            <a:schemeClr val="tx2"/>
          </a:solidFill>
          <a:ln w="9525">
            <a:noFill/>
            <a:miter lim="800000"/>
            <a:headEnd/>
            <a:tailEnd/>
          </a:ln>
          <a:effectLst/>
        </p:spPr>
        <p:txBody>
          <a:bodyPr wrap="none" rtlCol="0" anchor="ctr"/>
          <a:lstStyle/>
          <a:p>
            <a:pPr algn="ctr"/>
            <a:endParaRPr lang="en-US" sz="2400"/>
          </a:p>
        </p:txBody>
      </p:sp>
      <p:sp>
        <p:nvSpPr>
          <p:cNvPr id="7" name="Rectangle 6"/>
          <p:cNvSpPr/>
          <p:nvPr/>
        </p:nvSpPr>
        <p:spPr bwMode="auto">
          <a:xfrm>
            <a:off x="10563946" y="137822"/>
            <a:ext cx="1256993" cy="988244"/>
          </a:xfrm>
          <a:prstGeom prst="rect">
            <a:avLst/>
          </a:prstGeom>
          <a:solidFill>
            <a:schemeClr val="bg1"/>
          </a:solidFill>
          <a:ln w="9525">
            <a:noFill/>
            <a:miter lim="800000"/>
            <a:headEnd/>
            <a:tailEnd/>
          </a:ln>
          <a:effectLst/>
        </p:spPr>
        <p:txBody>
          <a:bodyPr wrap="none" rtlCol="0" anchor="ctr"/>
          <a:lstStyle/>
          <a:p>
            <a:pPr algn="ctr"/>
            <a:endParaRPr lang="en-US" sz="2400"/>
          </a:p>
        </p:txBody>
      </p:sp>
    </p:spTree>
    <p:extLst>
      <p:ext uri="{BB962C8B-B14F-4D97-AF65-F5344CB8AC3E}">
        <p14:creationId xmlns:p14="http://schemas.microsoft.com/office/powerpoint/2010/main" val="725221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Questions on </a:t>
            </a:r>
            <a:r>
              <a:rPr lang="en-US" dirty="0" err="1"/>
              <a:t>AvgRT</a:t>
            </a:r>
            <a:r>
              <a:rPr lang="en-US" dirty="0"/>
              <a:t>/Overview Dashboards?</a:t>
            </a:r>
          </a:p>
        </p:txBody>
      </p:sp>
    </p:spTree>
    <p:extLst>
      <p:ext uri="{BB962C8B-B14F-4D97-AF65-F5344CB8AC3E}">
        <p14:creationId xmlns:p14="http://schemas.microsoft.com/office/powerpoint/2010/main" val="2933139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endParaRPr lang="en-US"/>
          </a:p>
        </p:txBody>
      </p:sp>
      <p:sp>
        <p:nvSpPr>
          <p:cNvPr id="6" name="Text Placeholder 5"/>
          <p:cNvSpPr>
            <a:spLocks noGrp="1"/>
          </p:cNvSpPr>
          <p:nvPr>
            <p:ph type="body" sz="quarter" idx="14"/>
          </p:nvPr>
        </p:nvSpPr>
        <p:spPr/>
        <p:txBody>
          <a:bodyPr/>
          <a:lstStyle/>
          <a:p>
            <a:endParaRPr lang="en-US"/>
          </a:p>
        </p:txBody>
      </p:sp>
      <p:sp>
        <p:nvSpPr>
          <p:cNvPr id="4" name="Title 3"/>
          <p:cNvSpPr>
            <a:spLocks noGrp="1"/>
          </p:cNvSpPr>
          <p:nvPr>
            <p:ph type="title"/>
          </p:nvPr>
        </p:nvSpPr>
        <p:spPr/>
        <p:txBody>
          <a:bodyPr/>
          <a:lstStyle/>
          <a:p>
            <a:r>
              <a:rPr lang="en-US" dirty="0"/>
              <a:t>Host Health</a:t>
            </a:r>
          </a:p>
        </p:txBody>
      </p:sp>
      <p:sp>
        <p:nvSpPr>
          <p:cNvPr id="5" name="Rectangle 4"/>
          <p:cNvSpPr/>
          <p:nvPr/>
        </p:nvSpPr>
        <p:spPr bwMode="auto">
          <a:xfrm>
            <a:off x="10075654" y="6477000"/>
            <a:ext cx="1644769" cy="265707"/>
          </a:xfrm>
          <a:prstGeom prst="rect">
            <a:avLst/>
          </a:prstGeom>
          <a:solidFill>
            <a:schemeClr val="tx2"/>
          </a:solidFill>
          <a:ln w="9525">
            <a:noFill/>
            <a:miter lim="800000"/>
            <a:headEnd/>
            <a:tailEnd/>
          </a:ln>
          <a:effectLst/>
        </p:spPr>
        <p:txBody>
          <a:bodyPr wrap="none" rtlCol="0" anchor="ctr"/>
          <a:lstStyle/>
          <a:p>
            <a:pPr algn="ctr"/>
            <a:endParaRPr lang="en-US" sz="2400"/>
          </a:p>
        </p:txBody>
      </p:sp>
      <p:sp>
        <p:nvSpPr>
          <p:cNvPr id="7" name="Rectangle 6"/>
          <p:cNvSpPr/>
          <p:nvPr/>
        </p:nvSpPr>
        <p:spPr bwMode="auto">
          <a:xfrm>
            <a:off x="10563946" y="137822"/>
            <a:ext cx="1256993" cy="988244"/>
          </a:xfrm>
          <a:prstGeom prst="rect">
            <a:avLst/>
          </a:prstGeom>
          <a:solidFill>
            <a:schemeClr val="tx2"/>
          </a:solidFill>
          <a:ln w="9525">
            <a:noFill/>
            <a:miter lim="800000"/>
            <a:headEnd/>
            <a:tailEnd/>
          </a:ln>
          <a:effectLst/>
        </p:spPr>
        <p:txBody>
          <a:bodyPr wrap="none" rtlCol="0" anchor="ctr"/>
          <a:lstStyle/>
          <a:p>
            <a:pPr algn="ctr"/>
            <a:endParaRPr lang="en-US" sz="2400"/>
          </a:p>
        </p:txBody>
      </p:sp>
      <p:sp>
        <p:nvSpPr>
          <p:cNvPr id="11" name="Rectangle 10"/>
          <p:cNvSpPr/>
          <p:nvPr/>
        </p:nvSpPr>
        <p:spPr bwMode="auto">
          <a:xfrm>
            <a:off x="1" y="3738114"/>
            <a:ext cx="4550913" cy="2738887"/>
          </a:xfrm>
          <a:prstGeom prst="rect">
            <a:avLst/>
          </a:prstGeom>
          <a:solidFill>
            <a:schemeClr val="tx2"/>
          </a:solidFill>
          <a:ln w="9525">
            <a:noFill/>
            <a:miter lim="800000"/>
            <a:headEnd/>
            <a:tailEnd/>
          </a:ln>
          <a:effectLst/>
        </p:spPr>
        <p:txBody>
          <a:bodyPr wrap="none" rtlCol="0" anchor="ctr"/>
          <a:lstStyle/>
          <a:p>
            <a:pPr algn="ctr"/>
            <a:endParaRPr lang="en-US" sz="2400"/>
          </a:p>
        </p:txBody>
      </p:sp>
    </p:spTree>
    <p:extLst>
      <p:ext uri="{BB962C8B-B14F-4D97-AF65-F5344CB8AC3E}">
        <p14:creationId xmlns:p14="http://schemas.microsoft.com/office/powerpoint/2010/main" val="8389987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endParaRPr lang="en-US"/>
          </a:p>
        </p:txBody>
      </p:sp>
      <p:sp>
        <p:nvSpPr>
          <p:cNvPr id="4" name="Title 3"/>
          <p:cNvSpPr>
            <a:spLocks noGrp="1"/>
          </p:cNvSpPr>
          <p:nvPr>
            <p:ph type="title"/>
          </p:nvPr>
        </p:nvSpPr>
        <p:spPr/>
        <p:txBody>
          <a:bodyPr/>
          <a:lstStyle/>
          <a:p>
            <a:r>
              <a:rPr lang="en-US" dirty="0"/>
              <a:t>Monitoring Overview</a:t>
            </a:r>
          </a:p>
        </p:txBody>
      </p:sp>
      <p:pic>
        <p:nvPicPr>
          <p:cNvPr id="5" name="Picture 4"/>
          <p:cNvPicPr/>
          <p:nvPr/>
        </p:nvPicPr>
        <p:blipFill>
          <a:blip r:embed="rId3"/>
          <a:stretch>
            <a:fillRect/>
          </a:stretch>
        </p:blipFill>
        <p:spPr>
          <a:xfrm>
            <a:off x="2013098" y="1304260"/>
            <a:ext cx="7797209" cy="5032744"/>
          </a:xfrm>
          <a:prstGeom prst="rect">
            <a:avLst/>
          </a:prstGeom>
        </p:spPr>
      </p:pic>
      <p:sp>
        <p:nvSpPr>
          <p:cNvPr id="7" name="Rectangle 6"/>
          <p:cNvSpPr/>
          <p:nvPr/>
        </p:nvSpPr>
        <p:spPr bwMode="auto">
          <a:xfrm>
            <a:off x="10075654" y="6477000"/>
            <a:ext cx="1644769" cy="265707"/>
          </a:xfrm>
          <a:prstGeom prst="rect">
            <a:avLst/>
          </a:prstGeom>
          <a:solidFill>
            <a:schemeClr val="tx2"/>
          </a:solidFill>
          <a:ln w="9525">
            <a:noFill/>
            <a:miter lim="800000"/>
            <a:headEnd/>
            <a:tailEnd/>
          </a:ln>
          <a:effectLst/>
        </p:spPr>
        <p:txBody>
          <a:bodyPr wrap="none" rtlCol="0" anchor="ctr"/>
          <a:lstStyle/>
          <a:p>
            <a:pPr algn="ctr"/>
            <a:endParaRPr lang="en-US" sz="2400"/>
          </a:p>
        </p:txBody>
      </p:sp>
      <p:sp>
        <p:nvSpPr>
          <p:cNvPr id="8" name="Rectangle 7"/>
          <p:cNvSpPr/>
          <p:nvPr/>
        </p:nvSpPr>
        <p:spPr bwMode="auto">
          <a:xfrm>
            <a:off x="10563946" y="137822"/>
            <a:ext cx="1256993" cy="988244"/>
          </a:xfrm>
          <a:prstGeom prst="rect">
            <a:avLst/>
          </a:prstGeom>
          <a:solidFill>
            <a:schemeClr val="bg1"/>
          </a:solidFill>
          <a:ln w="9525">
            <a:noFill/>
            <a:miter lim="800000"/>
            <a:headEnd/>
            <a:tailEnd/>
          </a:ln>
          <a:effectLst/>
        </p:spPr>
        <p:txBody>
          <a:bodyPr wrap="none" rtlCol="0" anchor="ctr"/>
          <a:lstStyle/>
          <a:p>
            <a:pPr algn="ctr"/>
            <a:endParaRPr lang="en-US" sz="2400"/>
          </a:p>
        </p:txBody>
      </p:sp>
      <p:sp>
        <p:nvSpPr>
          <p:cNvPr id="11" name="Rectangle 10"/>
          <p:cNvSpPr/>
          <p:nvPr/>
        </p:nvSpPr>
        <p:spPr bwMode="auto">
          <a:xfrm>
            <a:off x="4277773" y="5363072"/>
            <a:ext cx="70473" cy="451033"/>
          </a:xfrm>
          <a:prstGeom prst="rect">
            <a:avLst/>
          </a:prstGeom>
          <a:solidFill>
            <a:schemeClr val="tx2"/>
          </a:solidFill>
          <a:ln w="9525">
            <a:noFill/>
            <a:miter lim="800000"/>
            <a:headEnd/>
            <a:tailEnd/>
          </a:ln>
          <a:effectLst/>
        </p:spPr>
        <p:txBody>
          <a:bodyPr wrap="none" rtlCol="0" anchor="ctr"/>
          <a:lstStyle/>
          <a:p>
            <a:pPr algn="ctr"/>
            <a:endParaRPr lang="en-US" sz="2400"/>
          </a:p>
        </p:txBody>
      </p:sp>
      <p:sp>
        <p:nvSpPr>
          <p:cNvPr id="12" name="Rectangle 11"/>
          <p:cNvSpPr/>
          <p:nvPr/>
        </p:nvSpPr>
        <p:spPr bwMode="auto">
          <a:xfrm>
            <a:off x="7046226" y="5363072"/>
            <a:ext cx="70473" cy="451033"/>
          </a:xfrm>
          <a:prstGeom prst="rect">
            <a:avLst/>
          </a:prstGeom>
          <a:solidFill>
            <a:schemeClr val="tx2"/>
          </a:solidFill>
          <a:ln w="9525">
            <a:noFill/>
            <a:miter lim="800000"/>
            <a:headEnd/>
            <a:tailEnd/>
          </a:ln>
          <a:effectLst/>
        </p:spPr>
        <p:txBody>
          <a:bodyPr wrap="none" rtlCol="0" anchor="ctr"/>
          <a:lstStyle/>
          <a:p>
            <a:pPr algn="ctr"/>
            <a:endParaRPr lang="en-US" sz="2400"/>
          </a:p>
        </p:txBody>
      </p:sp>
    </p:spTree>
    <p:extLst>
      <p:ext uri="{BB962C8B-B14F-4D97-AF65-F5344CB8AC3E}">
        <p14:creationId xmlns:p14="http://schemas.microsoft.com/office/powerpoint/2010/main" val="2468520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Grp="1" noChangeAspect="1" noChangeArrowheads="1"/>
          </p:cNvPicPr>
          <p:nvPr>
            <p:ph idx="12"/>
          </p:nvPr>
        </p:nvPicPr>
        <p:blipFill>
          <a:blip r:embed="rId3">
            <a:extLst>
              <a:ext uri="{28A0092B-C50C-407E-A947-70E740481C1C}">
                <a14:useLocalDpi xmlns:a14="http://schemas.microsoft.com/office/drawing/2010/main" val="0"/>
              </a:ext>
            </a:extLst>
          </a:blip>
          <a:stretch>
            <a:fillRect/>
          </a:stretch>
        </p:blipFill>
        <p:spPr bwMode="auto">
          <a:xfrm>
            <a:off x="1797755" y="1825625"/>
            <a:ext cx="8594902" cy="4351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2"/>
          <p:cNvSpPr>
            <a:spLocks noGrp="1"/>
          </p:cNvSpPr>
          <p:nvPr>
            <p:ph type="title"/>
          </p:nvPr>
        </p:nvSpPr>
        <p:spPr/>
        <p:txBody>
          <a:bodyPr/>
          <a:lstStyle/>
          <a:p>
            <a:r>
              <a:rPr lang="en-US" dirty="0"/>
              <a:t>Host Health – Click on Processes/Hosts</a:t>
            </a:r>
          </a:p>
        </p:txBody>
      </p:sp>
      <p:sp>
        <p:nvSpPr>
          <p:cNvPr id="5" name="Rectangle 4"/>
          <p:cNvSpPr/>
          <p:nvPr/>
        </p:nvSpPr>
        <p:spPr bwMode="auto">
          <a:xfrm>
            <a:off x="10075654" y="6477000"/>
            <a:ext cx="1644769" cy="265707"/>
          </a:xfrm>
          <a:prstGeom prst="rect">
            <a:avLst/>
          </a:prstGeom>
          <a:solidFill>
            <a:schemeClr val="tx2"/>
          </a:solidFill>
          <a:ln w="9525">
            <a:noFill/>
            <a:miter lim="800000"/>
            <a:headEnd/>
            <a:tailEnd/>
          </a:ln>
          <a:effectLst/>
        </p:spPr>
        <p:txBody>
          <a:bodyPr wrap="none" rtlCol="0" anchor="ctr"/>
          <a:lstStyle/>
          <a:p>
            <a:pPr algn="ctr"/>
            <a:endParaRPr lang="en-US" sz="2400"/>
          </a:p>
        </p:txBody>
      </p:sp>
      <p:sp>
        <p:nvSpPr>
          <p:cNvPr id="6" name="Rectangle 5"/>
          <p:cNvSpPr/>
          <p:nvPr/>
        </p:nvSpPr>
        <p:spPr bwMode="auto">
          <a:xfrm>
            <a:off x="10563946" y="137822"/>
            <a:ext cx="1256993" cy="988244"/>
          </a:xfrm>
          <a:prstGeom prst="rect">
            <a:avLst/>
          </a:prstGeom>
          <a:solidFill>
            <a:schemeClr val="bg1"/>
          </a:solidFill>
          <a:ln w="9525">
            <a:noFill/>
            <a:miter lim="800000"/>
            <a:headEnd/>
            <a:tailEnd/>
          </a:ln>
          <a:effectLst/>
        </p:spPr>
        <p:txBody>
          <a:bodyPr wrap="none" rtlCol="0" anchor="ctr"/>
          <a:lstStyle/>
          <a:p>
            <a:pPr algn="ctr"/>
            <a:endParaRPr lang="en-US" sz="2400"/>
          </a:p>
        </p:txBody>
      </p:sp>
    </p:spTree>
    <p:extLst>
      <p:ext uri="{BB962C8B-B14F-4D97-AF65-F5344CB8AC3E}">
        <p14:creationId xmlns:p14="http://schemas.microsoft.com/office/powerpoint/2010/main" val="3650318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idx="12"/>
          </p:nvPr>
        </p:nvPicPr>
        <p:blipFill>
          <a:blip r:embed="rId3">
            <a:extLst>
              <a:ext uri="{28A0092B-C50C-407E-A947-70E740481C1C}">
                <a14:useLocalDpi xmlns:a14="http://schemas.microsoft.com/office/drawing/2010/main" val="0"/>
              </a:ext>
            </a:extLst>
          </a:blip>
          <a:stretch>
            <a:fillRect/>
          </a:stretch>
        </p:blipFill>
        <p:spPr bwMode="auto">
          <a:xfrm>
            <a:off x="3123149" y="2532030"/>
            <a:ext cx="5944115" cy="2938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p:txBody>
          <a:bodyPr/>
          <a:lstStyle/>
          <a:p>
            <a:r>
              <a:rPr lang="en-US" dirty="0"/>
              <a:t>Host Health Overview Custom Dashboard</a:t>
            </a:r>
          </a:p>
        </p:txBody>
      </p:sp>
      <p:sp>
        <p:nvSpPr>
          <p:cNvPr id="6" name="Rectangle 5"/>
          <p:cNvSpPr/>
          <p:nvPr/>
        </p:nvSpPr>
        <p:spPr bwMode="auto">
          <a:xfrm>
            <a:off x="10075654" y="6477000"/>
            <a:ext cx="1644769" cy="265707"/>
          </a:xfrm>
          <a:prstGeom prst="rect">
            <a:avLst/>
          </a:prstGeom>
          <a:solidFill>
            <a:schemeClr val="tx2"/>
          </a:solidFill>
          <a:ln w="9525">
            <a:noFill/>
            <a:miter lim="800000"/>
            <a:headEnd/>
            <a:tailEnd/>
          </a:ln>
          <a:effectLst/>
        </p:spPr>
        <p:txBody>
          <a:bodyPr wrap="none" rtlCol="0" anchor="ctr"/>
          <a:lstStyle/>
          <a:p>
            <a:pPr algn="ctr"/>
            <a:endParaRPr lang="en-US" sz="2400"/>
          </a:p>
        </p:txBody>
      </p:sp>
      <p:sp>
        <p:nvSpPr>
          <p:cNvPr id="7" name="Rectangle 6"/>
          <p:cNvSpPr/>
          <p:nvPr/>
        </p:nvSpPr>
        <p:spPr bwMode="auto">
          <a:xfrm>
            <a:off x="10563946" y="137822"/>
            <a:ext cx="1256993" cy="988244"/>
          </a:xfrm>
          <a:prstGeom prst="rect">
            <a:avLst/>
          </a:prstGeom>
          <a:solidFill>
            <a:schemeClr val="bg1"/>
          </a:solidFill>
          <a:ln w="9525">
            <a:noFill/>
            <a:miter lim="800000"/>
            <a:headEnd/>
            <a:tailEnd/>
          </a:ln>
          <a:effectLst/>
        </p:spPr>
        <p:txBody>
          <a:bodyPr wrap="none" rtlCol="0" anchor="ctr"/>
          <a:lstStyle/>
          <a:p>
            <a:pPr algn="ctr"/>
            <a:endParaRPr lang="en-US" sz="2400"/>
          </a:p>
        </p:txBody>
      </p:sp>
    </p:spTree>
    <p:extLst>
      <p:ext uri="{BB962C8B-B14F-4D97-AF65-F5344CB8AC3E}">
        <p14:creationId xmlns:p14="http://schemas.microsoft.com/office/powerpoint/2010/main" val="3229120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idx="12"/>
          </p:nvPr>
        </p:nvSpPr>
        <p:spPr/>
        <p:txBody>
          <a:bodyPr/>
          <a:lstStyle/>
          <a:p>
            <a:r>
              <a:rPr lang="en-US" dirty="0"/>
              <a:t>An application that can perform the functions required for the services it supports</a:t>
            </a:r>
          </a:p>
        </p:txBody>
      </p:sp>
      <p:sp>
        <p:nvSpPr>
          <p:cNvPr id="4" name="Title 3"/>
          <p:cNvSpPr>
            <a:spLocks noGrp="1"/>
          </p:cNvSpPr>
          <p:nvPr>
            <p:ph type="title"/>
          </p:nvPr>
        </p:nvSpPr>
        <p:spPr/>
        <p:txBody>
          <a:bodyPr/>
          <a:lstStyle/>
          <a:p>
            <a:r>
              <a:rPr lang="en-US" dirty="0"/>
              <a:t>What is a healthy application?</a:t>
            </a:r>
          </a:p>
        </p:txBody>
      </p:sp>
      <p:sp>
        <p:nvSpPr>
          <p:cNvPr id="9" name="Rectangle 8"/>
          <p:cNvSpPr/>
          <p:nvPr/>
        </p:nvSpPr>
        <p:spPr bwMode="auto">
          <a:xfrm>
            <a:off x="10075654" y="6477000"/>
            <a:ext cx="1644769" cy="265707"/>
          </a:xfrm>
          <a:prstGeom prst="rect">
            <a:avLst/>
          </a:prstGeom>
          <a:solidFill>
            <a:schemeClr val="tx2"/>
          </a:solidFill>
          <a:ln w="9525">
            <a:noFill/>
            <a:miter lim="800000"/>
            <a:headEnd/>
            <a:tailEnd/>
          </a:ln>
          <a:effectLst/>
        </p:spPr>
        <p:txBody>
          <a:bodyPr wrap="none" rtlCol="0" anchor="ctr"/>
          <a:lstStyle/>
          <a:p>
            <a:pPr algn="ctr"/>
            <a:endParaRPr lang="en-US" sz="2400"/>
          </a:p>
        </p:txBody>
      </p:sp>
      <p:sp>
        <p:nvSpPr>
          <p:cNvPr id="10" name="Rectangle 9"/>
          <p:cNvSpPr/>
          <p:nvPr/>
        </p:nvSpPr>
        <p:spPr bwMode="auto">
          <a:xfrm>
            <a:off x="10563946" y="137822"/>
            <a:ext cx="1256993" cy="988244"/>
          </a:xfrm>
          <a:prstGeom prst="rect">
            <a:avLst/>
          </a:prstGeom>
          <a:solidFill>
            <a:schemeClr val="tx2"/>
          </a:solidFill>
          <a:ln w="9525">
            <a:noFill/>
            <a:miter lim="800000"/>
            <a:headEnd/>
            <a:tailEnd/>
          </a:ln>
          <a:effectLst/>
        </p:spPr>
        <p:txBody>
          <a:bodyPr wrap="none" rtlCol="0" anchor="ctr"/>
          <a:lstStyle/>
          <a:p>
            <a:pPr algn="ctr"/>
            <a:endParaRPr lang="en-US" sz="2400"/>
          </a:p>
        </p:txBody>
      </p:sp>
      <p:sp>
        <p:nvSpPr>
          <p:cNvPr id="13" name="Rectangle 12"/>
          <p:cNvSpPr/>
          <p:nvPr/>
        </p:nvSpPr>
        <p:spPr bwMode="auto">
          <a:xfrm>
            <a:off x="1" y="3738114"/>
            <a:ext cx="4550913" cy="2738887"/>
          </a:xfrm>
          <a:prstGeom prst="rect">
            <a:avLst/>
          </a:prstGeom>
          <a:solidFill>
            <a:schemeClr val="tx2"/>
          </a:solidFill>
          <a:ln w="9525">
            <a:noFill/>
            <a:miter lim="800000"/>
            <a:headEnd/>
            <a:tailEnd/>
          </a:ln>
          <a:effectLst/>
        </p:spPr>
        <p:txBody>
          <a:bodyPr wrap="none" rtlCol="0" anchor="ctr"/>
          <a:lstStyle/>
          <a:p>
            <a:pPr algn="ctr"/>
            <a:endParaRPr lang="en-US" sz="2400"/>
          </a:p>
        </p:txBody>
      </p:sp>
    </p:spTree>
    <p:extLst>
      <p:ext uri="{BB962C8B-B14F-4D97-AF65-F5344CB8AC3E}">
        <p14:creationId xmlns:p14="http://schemas.microsoft.com/office/powerpoint/2010/main" val="40456589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Grp="1" noChangeAspect="1" noChangeArrowheads="1"/>
          </p:cNvPicPr>
          <p:nvPr>
            <p:ph idx="12"/>
          </p:nvPr>
        </p:nvPicPr>
        <p:blipFill>
          <a:blip r:embed="rId2">
            <a:extLst>
              <a:ext uri="{28A0092B-C50C-407E-A947-70E740481C1C}">
                <a14:useLocalDpi xmlns:a14="http://schemas.microsoft.com/office/drawing/2010/main" val="0"/>
              </a:ext>
            </a:extLst>
          </a:blip>
          <a:stretch>
            <a:fillRect/>
          </a:stretch>
        </p:blipFill>
        <p:spPr bwMode="auto">
          <a:xfrm>
            <a:off x="3360913" y="2635671"/>
            <a:ext cx="5468586" cy="2731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p:txBody>
          <a:bodyPr/>
          <a:lstStyle/>
          <a:p>
            <a:r>
              <a:rPr lang="en-US" dirty="0"/>
              <a:t>Process Health – Click on Process</a:t>
            </a:r>
          </a:p>
        </p:txBody>
      </p:sp>
      <p:sp>
        <p:nvSpPr>
          <p:cNvPr id="7" name="Rectangle 6"/>
          <p:cNvSpPr/>
          <p:nvPr/>
        </p:nvSpPr>
        <p:spPr bwMode="auto">
          <a:xfrm>
            <a:off x="9032683" y="6520070"/>
            <a:ext cx="2687741" cy="222637"/>
          </a:xfrm>
          <a:prstGeom prst="rect">
            <a:avLst/>
          </a:prstGeom>
          <a:solidFill>
            <a:schemeClr val="tx2"/>
          </a:solidFill>
          <a:ln w="9525">
            <a:noFill/>
            <a:miter lim="800000"/>
            <a:headEnd/>
            <a:tailEnd/>
          </a:ln>
          <a:effectLst/>
        </p:spPr>
        <p:txBody>
          <a:bodyPr wrap="none" rtlCol="0" anchor="ctr"/>
          <a:lstStyle/>
          <a:p>
            <a:pPr algn="ctr"/>
            <a:endParaRPr lang="en-US" sz="2400"/>
          </a:p>
        </p:txBody>
      </p:sp>
      <p:sp>
        <p:nvSpPr>
          <p:cNvPr id="9" name="Rectangle 8"/>
          <p:cNvSpPr/>
          <p:nvPr/>
        </p:nvSpPr>
        <p:spPr bwMode="auto">
          <a:xfrm>
            <a:off x="10563946" y="137822"/>
            <a:ext cx="1256993" cy="988244"/>
          </a:xfrm>
          <a:prstGeom prst="rect">
            <a:avLst/>
          </a:prstGeom>
          <a:solidFill>
            <a:schemeClr val="bg1"/>
          </a:solidFill>
          <a:ln w="9525">
            <a:noFill/>
            <a:miter lim="800000"/>
            <a:headEnd/>
            <a:tailEnd/>
          </a:ln>
          <a:effectLst/>
        </p:spPr>
        <p:txBody>
          <a:bodyPr wrap="none" rtlCol="0" anchor="ctr"/>
          <a:lstStyle/>
          <a:p>
            <a:pPr algn="ctr"/>
            <a:endParaRPr lang="en-US" sz="2400"/>
          </a:p>
        </p:txBody>
      </p:sp>
    </p:spTree>
    <p:extLst>
      <p:ext uri="{BB962C8B-B14F-4D97-AF65-F5344CB8AC3E}">
        <p14:creationId xmlns:p14="http://schemas.microsoft.com/office/powerpoint/2010/main" val="14431376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9" name="Picture 3"/>
          <p:cNvPicPr>
            <a:picLocks noGrp="1" noChangeAspect="1" noChangeArrowheads="1"/>
          </p:cNvPicPr>
          <p:nvPr>
            <p:ph idx="12"/>
          </p:nvPr>
        </p:nvPicPr>
        <p:blipFill>
          <a:blip r:embed="rId3">
            <a:extLst>
              <a:ext uri="{28A0092B-C50C-407E-A947-70E740481C1C}">
                <a14:useLocalDpi xmlns:a14="http://schemas.microsoft.com/office/drawing/2010/main" val="0"/>
              </a:ext>
            </a:extLst>
          </a:blip>
          <a:stretch>
            <a:fillRect/>
          </a:stretch>
        </p:blipFill>
        <p:spPr bwMode="auto">
          <a:xfrm>
            <a:off x="3330868" y="1825625"/>
            <a:ext cx="5528677" cy="4351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2"/>
          <p:cNvSpPr>
            <a:spLocks noGrp="1"/>
          </p:cNvSpPr>
          <p:nvPr>
            <p:ph type="title"/>
          </p:nvPr>
        </p:nvSpPr>
        <p:spPr/>
        <p:txBody>
          <a:bodyPr/>
          <a:lstStyle/>
          <a:p>
            <a:r>
              <a:rPr lang="en-US" dirty="0"/>
              <a:t>Monitoring Overview – Host Health Revisited</a:t>
            </a:r>
          </a:p>
        </p:txBody>
      </p:sp>
      <p:sp>
        <p:nvSpPr>
          <p:cNvPr id="6" name="Rectangle 5"/>
          <p:cNvSpPr/>
          <p:nvPr/>
        </p:nvSpPr>
        <p:spPr bwMode="auto">
          <a:xfrm>
            <a:off x="9032683" y="6520070"/>
            <a:ext cx="2687741" cy="222637"/>
          </a:xfrm>
          <a:prstGeom prst="rect">
            <a:avLst/>
          </a:prstGeom>
          <a:solidFill>
            <a:schemeClr val="tx2"/>
          </a:solidFill>
          <a:ln w="9525">
            <a:noFill/>
            <a:miter lim="800000"/>
            <a:headEnd/>
            <a:tailEnd/>
          </a:ln>
          <a:effectLst/>
        </p:spPr>
        <p:txBody>
          <a:bodyPr wrap="none" rtlCol="0" anchor="ctr"/>
          <a:lstStyle/>
          <a:p>
            <a:pPr algn="ctr"/>
            <a:endParaRPr lang="en-US" sz="2400"/>
          </a:p>
        </p:txBody>
      </p:sp>
    </p:spTree>
    <p:extLst>
      <p:ext uri="{BB962C8B-B14F-4D97-AF65-F5344CB8AC3E}">
        <p14:creationId xmlns:p14="http://schemas.microsoft.com/office/powerpoint/2010/main" val="3040754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99768" y="1361741"/>
            <a:ext cx="6381478" cy="964015"/>
          </a:xfrm>
        </p:spPr>
        <p:txBody>
          <a:bodyPr/>
          <a:lstStyle/>
          <a:p>
            <a:pPr algn="l"/>
            <a:r>
              <a:rPr lang="en-US" dirty="0"/>
              <a:t>Exercise</a:t>
            </a:r>
          </a:p>
        </p:txBody>
      </p:sp>
      <p:sp>
        <p:nvSpPr>
          <p:cNvPr id="2" name="Content Placeholder 1"/>
          <p:cNvSpPr>
            <a:spLocks noGrp="1"/>
          </p:cNvSpPr>
          <p:nvPr>
            <p:ph idx="4294967295"/>
          </p:nvPr>
        </p:nvSpPr>
        <p:spPr>
          <a:xfrm>
            <a:off x="139148" y="2607503"/>
            <a:ext cx="9812338" cy="4351338"/>
          </a:xfrm>
        </p:spPr>
        <p:txBody>
          <a:bodyPr>
            <a:normAutofit/>
          </a:bodyPr>
          <a:lstStyle/>
          <a:p>
            <a:r>
              <a:rPr lang="en-US" sz="2667" dirty="0"/>
              <a:t>Find a Host or Process that is red</a:t>
            </a:r>
          </a:p>
          <a:p>
            <a:r>
              <a:rPr lang="en-US" sz="2667" dirty="0"/>
              <a:t>Why is it red?</a:t>
            </a:r>
          </a:p>
          <a:p>
            <a:r>
              <a:rPr lang="en-US" sz="2667" dirty="0"/>
              <a:t>Did you get there from the Monitoring/Application </a:t>
            </a:r>
          </a:p>
          <a:p>
            <a:pPr marL="0" indent="0">
              <a:buNone/>
            </a:pPr>
            <a:r>
              <a:rPr lang="en-US" sz="2667" dirty="0"/>
              <a:t>	overview or from Host Health Overview?</a:t>
            </a:r>
          </a:p>
          <a:p>
            <a:r>
              <a:rPr lang="en-US" sz="2667" dirty="0"/>
              <a:t>Try to find the same problem from the other way</a:t>
            </a:r>
          </a:p>
        </p:txBody>
      </p:sp>
      <p:sp>
        <p:nvSpPr>
          <p:cNvPr id="6" name="Rectangle 5"/>
          <p:cNvSpPr/>
          <p:nvPr/>
        </p:nvSpPr>
        <p:spPr bwMode="auto">
          <a:xfrm>
            <a:off x="10075654" y="6539346"/>
            <a:ext cx="1644769" cy="203361"/>
          </a:xfrm>
          <a:prstGeom prst="rect">
            <a:avLst/>
          </a:prstGeom>
          <a:solidFill>
            <a:schemeClr val="tx2"/>
          </a:solidFill>
          <a:ln w="9525">
            <a:noFill/>
            <a:miter lim="800000"/>
            <a:headEnd/>
            <a:tailEnd/>
          </a:ln>
          <a:effectLst/>
        </p:spPr>
        <p:txBody>
          <a:bodyPr wrap="none" rtlCol="0" anchor="ctr"/>
          <a:lstStyle/>
          <a:p>
            <a:pPr algn="ctr"/>
            <a:endParaRPr lang="en-US" sz="2400"/>
          </a:p>
        </p:txBody>
      </p:sp>
    </p:spTree>
    <p:extLst>
      <p:ext uri="{BB962C8B-B14F-4D97-AF65-F5344CB8AC3E}">
        <p14:creationId xmlns:p14="http://schemas.microsoft.com/office/powerpoint/2010/main" val="31049780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427612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endParaRPr lang="en-US"/>
          </a:p>
        </p:txBody>
      </p:sp>
      <p:sp>
        <p:nvSpPr>
          <p:cNvPr id="6" name="Text Placeholder 5"/>
          <p:cNvSpPr>
            <a:spLocks noGrp="1"/>
          </p:cNvSpPr>
          <p:nvPr>
            <p:ph type="body" sz="quarter" idx="14"/>
          </p:nvPr>
        </p:nvSpPr>
        <p:spPr/>
        <p:txBody>
          <a:bodyPr/>
          <a:lstStyle/>
          <a:p>
            <a:endParaRPr lang="en-US"/>
          </a:p>
        </p:txBody>
      </p:sp>
      <p:sp>
        <p:nvSpPr>
          <p:cNvPr id="4" name="Title 3"/>
          <p:cNvSpPr>
            <a:spLocks noGrp="1"/>
          </p:cNvSpPr>
          <p:nvPr>
            <p:ph type="title"/>
          </p:nvPr>
        </p:nvSpPr>
        <p:spPr/>
        <p:txBody>
          <a:bodyPr/>
          <a:lstStyle/>
          <a:p>
            <a:r>
              <a:rPr lang="en-US" dirty="0"/>
              <a:t>Verification of Alerts</a:t>
            </a:r>
          </a:p>
        </p:txBody>
      </p:sp>
      <p:sp>
        <p:nvSpPr>
          <p:cNvPr id="5" name="Rectangle 4"/>
          <p:cNvSpPr/>
          <p:nvPr/>
        </p:nvSpPr>
        <p:spPr bwMode="auto">
          <a:xfrm>
            <a:off x="10075654" y="6477000"/>
            <a:ext cx="1644769" cy="265707"/>
          </a:xfrm>
          <a:prstGeom prst="rect">
            <a:avLst/>
          </a:prstGeom>
          <a:solidFill>
            <a:schemeClr val="tx2"/>
          </a:solidFill>
          <a:ln w="9525">
            <a:noFill/>
            <a:miter lim="800000"/>
            <a:headEnd/>
            <a:tailEnd/>
          </a:ln>
          <a:effectLst/>
        </p:spPr>
        <p:txBody>
          <a:bodyPr wrap="none" rtlCol="0" anchor="ctr"/>
          <a:lstStyle/>
          <a:p>
            <a:pPr algn="ctr"/>
            <a:endParaRPr lang="en-US" sz="2400"/>
          </a:p>
        </p:txBody>
      </p:sp>
      <p:sp>
        <p:nvSpPr>
          <p:cNvPr id="7" name="Rectangle 6"/>
          <p:cNvSpPr/>
          <p:nvPr/>
        </p:nvSpPr>
        <p:spPr bwMode="auto">
          <a:xfrm>
            <a:off x="10563946" y="137822"/>
            <a:ext cx="1256993" cy="988244"/>
          </a:xfrm>
          <a:prstGeom prst="rect">
            <a:avLst/>
          </a:prstGeom>
          <a:solidFill>
            <a:schemeClr val="tx2"/>
          </a:solidFill>
          <a:ln w="9525">
            <a:noFill/>
            <a:miter lim="800000"/>
            <a:headEnd/>
            <a:tailEnd/>
          </a:ln>
          <a:effectLst/>
        </p:spPr>
        <p:txBody>
          <a:bodyPr wrap="none" rtlCol="0" anchor="ctr"/>
          <a:lstStyle/>
          <a:p>
            <a:pPr algn="ctr"/>
            <a:endParaRPr lang="en-US" sz="2400"/>
          </a:p>
        </p:txBody>
      </p:sp>
      <p:sp>
        <p:nvSpPr>
          <p:cNvPr id="11" name="Rectangle 10"/>
          <p:cNvSpPr/>
          <p:nvPr/>
        </p:nvSpPr>
        <p:spPr bwMode="auto">
          <a:xfrm>
            <a:off x="1" y="3738114"/>
            <a:ext cx="4550913" cy="2738887"/>
          </a:xfrm>
          <a:prstGeom prst="rect">
            <a:avLst/>
          </a:prstGeom>
          <a:solidFill>
            <a:schemeClr val="tx2"/>
          </a:solidFill>
          <a:ln w="9525">
            <a:noFill/>
            <a:miter lim="800000"/>
            <a:headEnd/>
            <a:tailEnd/>
          </a:ln>
          <a:effectLst/>
        </p:spPr>
        <p:txBody>
          <a:bodyPr wrap="none" rtlCol="0" anchor="ctr"/>
          <a:lstStyle/>
          <a:p>
            <a:pPr algn="ctr"/>
            <a:endParaRPr lang="en-US" sz="2400"/>
          </a:p>
        </p:txBody>
      </p:sp>
    </p:spTree>
    <p:extLst>
      <p:ext uri="{BB962C8B-B14F-4D97-AF65-F5344CB8AC3E}">
        <p14:creationId xmlns:p14="http://schemas.microsoft.com/office/powerpoint/2010/main" val="23956424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Grp="1" noChangeAspect="1" noChangeArrowheads="1"/>
          </p:cNvPicPr>
          <p:nvPr>
            <p:ph idx="12"/>
          </p:nvPr>
        </p:nvPicPr>
        <p:blipFill>
          <a:blip r:embed="rId3">
            <a:extLst>
              <a:ext uri="{28A0092B-C50C-407E-A947-70E740481C1C}">
                <a14:useLocalDpi xmlns:a14="http://schemas.microsoft.com/office/drawing/2010/main" val="0"/>
              </a:ext>
            </a:extLst>
          </a:blip>
          <a:stretch>
            <a:fillRect/>
          </a:stretch>
        </p:blipFill>
        <p:spPr bwMode="auto">
          <a:xfrm>
            <a:off x="1741306" y="1825625"/>
            <a:ext cx="8707801" cy="4351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p:txBody>
          <a:bodyPr/>
          <a:lstStyle/>
          <a:p>
            <a:r>
              <a:rPr lang="en-US" dirty="0"/>
              <a:t>Incidents</a:t>
            </a:r>
          </a:p>
        </p:txBody>
      </p:sp>
      <p:sp>
        <p:nvSpPr>
          <p:cNvPr id="5" name="Rectangle 4"/>
          <p:cNvSpPr/>
          <p:nvPr/>
        </p:nvSpPr>
        <p:spPr bwMode="auto">
          <a:xfrm>
            <a:off x="10075654" y="6477000"/>
            <a:ext cx="1644769" cy="265707"/>
          </a:xfrm>
          <a:prstGeom prst="rect">
            <a:avLst/>
          </a:prstGeom>
          <a:solidFill>
            <a:schemeClr val="tx2"/>
          </a:solidFill>
          <a:ln w="9525">
            <a:noFill/>
            <a:miter lim="800000"/>
            <a:headEnd/>
            <a:tailEnd/>
          </a:ln>
          <a:effectLst/>
        </p:spPr>
        <p:txBody>
          <a:bodyPr wrap="none" rtlCol="0" anchor="ctr"/>
          <a:lstStyle/>
          <a:p>
            <a:pPr algn="ctr"/>
            <a:endParaRPr lang="en-US" sz="2400"/>
          </a:p>
        </p:txBody>
      </p:sp>
      <p:sp>
        <p:nvSpPr>
          <p:cNvPr id="6" name="Rectangle 5"/>
          <p:cNvSpPr/>
          <p:nvPr/>
        </p:nvSpPr>
        <p:spPr bwMode="auto">
          <a:xfrm>
            <a:off x="10563946" y="137822"/>
            <a:ext cx="1256993" cy="988244"/>
          </a:xfrm>
          <a:prstGeom prst="rect">
            <a:avLst/>
          </a:prstGeom>
          <a:solidFill>
            <a:schemeClr val="bg1"/>
          </a:solidFill>
          <a:ln w="9525">
            <a:noFill/>
            <a:miter lim="800000"/>
            <a:headEnd/>
            <a:tailEnd/>
          </a:ln>
          <a:effectLst/>
        </p:spPr>
        <p:txBody>
          <a:bodyPr wrap="none" rtlCol="0" anchor="ctr"/>
          <a:lstStyle/>
          <a:p>
            <a:pPr algn="ctr"/>
            <a:endParaRPr lang="en-US" sz="2400"/>
          </a:p>
        </p:txBody>
      </p:sp>
    </p:spTree>
    <p:extLst>
      <p:ext uri="{BB962C8B-B14F-4D97-AF65-F5344CB8AC3E}">
        <p14:creationId xmlns:p14="http://schemas.microsoft.com/office/powerpoint/2010/main" val="37102517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normAutofit lnSpcReduction="10000"/>
          </a:bodyPr>
          <a:lstStyle/>
          <a:p>
            <a:r>
              <a:rPr lang="en-US" dirty="0"/>
              <a:t>Which application is it?</a:t>
            </a:r>
          </a:p>
          <a:p>
            <a:pPr lvl="1"/>
            <a:r>
              <a:rPr lang="en-US" dirty="0"/>
              <a:t>Shows which DT environment and dashboard to open</a:t>
            </a:r>
          </a:p>
          <a:p>
            <a:r>
              <a:rPr lang="en-US" dirty="0"/>
              <a:t>Is the alert for CPU, Memory, or Disk?</a:t>
            </a:r>
          </a:p>
          <a:p>
            <a:pPr lvl="1"/>
            <a:r>
              <a:rPr lang="en-US" dirty="0"/>
              <a:t>Host and Process Metrics can be found in the Host Health Overview Dashboard for that application</a:t>
            </a:r>
          </a:p>
          <a:p>
            <a:r>
              <a:rPr lang="en-US" dirty="0"/>
              <a:t>Is the alert for Response Time or Failure Rate?</a:t>
            </a:r>
          </a:p>
          <a:p>
            <a:pPr lvl="1"/>
            <a:r>
              <a:rPr lang="en-US" dirty="0"/>
              <a:t>These metrics are all visible in the Application Overview Dashboard</a:t>
            </a:r>
          </a:p>
          <a:p>
            <a:r>
              <a:rPr lang="en-US" dirty="0"/>
              <a:t>All other metrics are available in an </a:t>
            </a:r>
            <a:r>
              <a:rPr lang="en-US" dirty="0" err="1"/>
              <a:t>AvgRT</a:t>
            </a:r>
            <a:r>
              <a:rPr lang="en-US" dirty="0"/>
              <a:t>, Overview, or Custom Dashboard per application.</a:t>
            </a:r>
          </a:p>
        </p:txBody>
      </p:sp>
      <p:sp>
        <p:nvSpPr>
          <p:cNvPr id="3" name="Title 2"/>
          <p:cNvSpPr>
            <a:spLocks noGrp="1"/>
          </p:cNvSpPr>
          <p:nvPr>
            <p:ph type="title"/>
          </p:nvPr>
        </p:nvSpPr>
        <p:spPr/>
        <p:txBody>
          <a:bodyPr/>
          <a:lstStyle/>
          <a:p>
            <a:r>
              <a:rPr lang="en-US" dirty="0"/>
              <a:t>Where do I go to verify alerts?</a:t>
            </a:r>
          </a:p>
        </p:txBody>
      </p:sp>
      <p:sp>
        <p:nvSpPr>
          <p:cNvPr id="5" name="Rectangle 4"/>
          <p:cNvSpPr/>
          <p:nvPr/>
        </p:nvSpPr>
        <p:spPr bwMode="auto">
          <a:xfrm>
            <a:off x="10075654" y="6477000"/>
            <a:ext cx="1644769" cy="265707"/>
          </a:xfrm>
          <a:prstGeom prst="rect">
            <a:avLst/>
          </a:prstGeom>
          <a:solidFill>
            <a:schemeClr val="tx2"/>
          </a:solidFill>
          <a:ln w="9525">
            <a:noFill/>
            <a:miter lim="800000"/>
            <a:headEnd/>
            <a:tailEnd/>
          </a:ln>
          <a:effectLst/>
        </p:spPr>
        <p:txBody>
          <a:bodyPr wrap="none" rtlCol="0" anchor="ctr"/>
          <a:lstStyle/>
          <a:p>
            <a:pPr algn="ctr"/>
            <a:endParaRPr lang="en-US" sz="2400"/>
          </a:p>
        </p:txBody>
      </p:sp>
      <p:sp>
        <p:nvSpPr>
          <p:cNvPr id="6" name="Rectangle 5"/>
          <p:cNvSpPr/>
          <p:nvPr/>
        </p:nvSpPr>
        <p:spPr bwMode="auto">
          <a:xfrm>
            <a:off x="10563946" y="137822"/>
            <a:ext cx="1256993" cy="988244"/>
          </a:xfrm>
          <a:prstGeom prst="rect">
            <a:avLst/>
          </a:prstGeom>
          <a:solidFill>
            <a:schemeClr val="bg1"/>
          </a:solidFill>
          <a:ln w="9525">
            <a:noFill/>
            <a:miter lim="800000"/>
            <a:headEnd/>
            <a:tailEnd/>
          </a:ln>
          <a:effectLst/>
        </p:spPr>
        <p:txBody>
          <a:bodyPr wrap="none" rtlCol="0" anchor="ctr"/>
          <a:lstStyle/>
          <a:p>
            <a:pPr algn="ctr"/>
            <a:endParaRPr lang="en-US" sz="2400"/>
          </a:p>
        </p:txBody>
      </p:sp>
    </p:spTree>
    <p:extLst>
      <p:ext uri="{BB962C8B-B14F-4D97-AF65-F5344CB8AC3E}">
        <p14:creationId xmlns:p14="http://schemas.microsoft.com/office/powerpoint/2010/main" val="27631789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0498" y="1355116"/>
            <a:ext cx="6061276" cy="911006"/>
          </a:xfrm>
        </p:spPr>
        <p:txBody>
          <a:bodyPr/>
          <a:lstStyle/>
          <a:p>
            <a:pPr algn="l"/>
            <a:r>
              <a:rPr lang="en-US" dirty="0"/>
              <a:t>Exercise</a:t>
            </a:r>
          </a:p>
        </p:txBody>
      </p:sp>
      <p:sp>
        <p:nvSpPr>
          <p:cNvPr id="2" name="Content Placeholder 1"/>
          <p:cNvSpPr>
            <a:spLocks noGrp="1"/>
          </p:cNvSpPr>
          <p:nvPr>
            <p:ph idx="4294967295"/>
          </p:nvPr>
        </p:nvSpPr>
        <p:spPr>
          <a:xfrm>
            <a:off x="97950" y="2280050"/>
            <a:ext cx="9812338" cy="4351338"/>
          </a:xfrm>
        </p:spPr>
        <p:txBody>
          <a:bodyPr>
            <a:normAutofit/>
          </a:bodyPr>
          <a:lstStyle/>
          <a:p>
            <a:r>
              <a:rPr lang="en-US" sz="2667" dirty="0"/>
              <a:t>Open the Incidents dashboard and find a recent incident</a:t>
            </a:r>
          </a:p>
          <a:p>
            <a:r>
              <a:rPr lang="en-US" sz="2667" dirty="0"/>
              <a:t>Verify the incident in another dashboard that will </a:t>
            </a:r>
            <a:br>
              <a:rPr lang="en-US" sz="2667" dirty="0"/>
            </a:br>
            <a:r>
              <a:rPr lang="en-US" sz="2667" dirty="0"/>
              <a:t>show trending data</a:t>
            </a:r>
          </a:p>
          <a:p>
            <a:pPr lvl="1"/>
            <a:r>
              <a:rPr lang="en-US" sz="2133" dirty="0"/>
              <a:t>Utilize steps from the last slide</a:t>
            </a:r>
          </a:p>
        </p:txBody>
      </p:sp>
      <p:sp>
        <p:nvSpPr>
          <p:cNvPr id="6" name="Rectangle 5"/>
          <p:cNvSpPr/>
          <p:nvPr/>
        </p:nvSpPr>
        <p:spPr bwMode="auto">
          <a:xfrm>
            <a:off x="9032683" y="6520070"/>
            <a:ext cx="2687741" cy="222637"/>
          </a:xfrm>
          <a:prstGeom prst="rect">
            <a:avLst/>
          </a:prstGeom>
          <a:solidFill>
            <a:schemeClr val="tx2"/>
          </a:solidFill>
          <a:ln w="9525">
            <a:noFill/>
            <a:miter lim="800000"/>
            <a:headEnd/>
            <a:tailEnd/>
          </a:ln>
          <a:effectLst/>
        </p:spPr>
        <p:txBody>
          <a:bodyPr wrap="none" rtlCol="0" anchor="ctr"/>
          <a:lstStyle/>
          <a:p>
            <a:pPr algn="ctr"/>
            <a:endParaRPr lang="en-US" sz="2400"/>
          </a:p>
        </p:txBody>
      </p:sp>
    </p:spTree>
    <p:extLst>
      <p:ext uri="{BB962C8B-B14F-4D97-AF65-F5344CB8AC3E}">
        <p14:creationId xmlns:p14="http://schemas.microsoft.com/office/powerpoint/2010/main" val="42340018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Alerting/Incident Questions?</a:t>
            </a:r>
          </a:p>
        </p:txBody>
      </p:sp>
    </p:spTree>
    <p:extLst>
      <p:ext uri="{BB962C8B-B14F-4D97-AF65-F5344CB8AC3E}">
        <p14:creationId xmlns:p14="http://schemas.microsoft.com/office/powerpoint/2010/main" val="11576281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2"/>
          </p:nvPr>
        </p:nvSpPr>
        <p:spPr/>
        <p:txBody>
          <a:bodyPr/>
          <a:lstStyle/>
          <a:p>
            <a:r>
              <a:rPr lang="en-US" sz="2133" dirty="0"/>
              <a:t>Application Health</a:t>
            </a:r>
          </a:p>
          <a:p>
            <a:pPr lvl="1"/>
            <a:r>
              <a:rPr lang="en-US" sz="1600" dirty="0"/>
              <a:t>Monitoring Overview</a:t>
            </a:r>
          </a:p>
          <a:p>
            <a:pPr lvl="1"/>
            <a:r>
              <a:rPr lang="en-US" sz="1600" dirty="0"/>
              <a:t>Application Overview</a:t>
            </a:r>
          </a:p>
          <a:p>
            <a:pPr lvl="1"/>
            <a:r>
              <a:rPr lang="en-US" sz="1600" dirty="0" err="1"/>
              <a:t>AvgRT</a:t>
            </a:r>
            <a:r>
              <a:rPr lang="en-US" sz="1600" dirty="0"/>
              <a:t>/Overview Dashboards</a:t>
            </a:r>
          </a:p>
          <a:p>
            <a:r>
              <a:rPr lang="en-US" sz="2133" dirty="0"/>
              <a:t>Host Health</a:t>
            </a:r>
          </a:p>
          <a:p>
            <a:pPr lvl="1"/>
            <a:r>
              <a:rPr lang="en-US" sz="1600" dirty="0"/>
              <a:t>Host Health Overview Dashboards</a:t>
            </a:r>
          </a:p>
          <a:p>
            <a:pPr lvl="1"/>
            <a:r>
              <a:rPr lang="en-US" sz="1600" dirty="0"/>
              <a:t>Process Health Dashboards</a:t>
            </a:r>
          </a:p>
          <a:p>
            <a:r>
              <a:rPr lang="en-US" sz="2133" dirty="0"/>
              <a:t>Verification of Alerts</a:t>
            </a:r>
          </a:p>
          <a:p>
            <a:r>
              <a:rPr lang="en-US" sz="2133" dirty="0"/>
              <a:t>Where do I find more information on Dynatrace?</a:t>
            </a:r>
          </a:p>
          <a:p>
            <a:pPr lvl="1"/>
            <a:r>
              <a:rPr lang="en-US" sz="1600" dirty="0"/>
              <a:t>Training Reference Materials are available</a:t>
            </a:r>
            <a:endParaRPr lang="en-US" sz="2133" dirty="0"/>
          </a:p>
          <a:p>
            <a:endParaRPr lang="en-US" dirty="0"/>
          </a:p>
        </p:txBody>
      </p:sp>
      <p:sp>
        <p:nvSpPr>
          <p:cNvPr id="13" name="Title 12"/>
          <p:cNvSpPr>
            <a:spLocks noGrp="1"/>
          </p:cNvSpPr>
          <p:nvPr>
            <p:ph type="title"/>
          </p:nvPr>
        </p:nvSpPr>
        <p:spPr/>
        <p:txBody>
          <a:bodyPr/>
          <a:lstStyle/>
          <a:p>
            <a:r>
              <a:rPr lang="en-US" dirty="0"/>
              <a:t>Recap</a:t>
            </a:r>
          </a:p>
        </p:txBody>
      </p:sp>
      <p:sp>
        <p:nvSpPr>
          <p:cNvPr id="6" name="Rectangle 5"/>
          <p:cNvSpPr/>
          <p:nvPr/>
        </p:nvSpPr>
        <p:spPr bwMode="auto">
          <a:xfrm>
            <a:off x="10075654" y="6477000"/>
            <a:ext cx="1644769" cy="265707"/>
          </a:xfrm>
          <a:prstGeom prst="rect">
            <a:avLst/>
          </a:prstGeom>
          <a:solidFill>
            <a:schemeClr val="tx2"/>
          </a:solidFill>
          <a:ln w="9525">
            <a:noFill/>
            <a:miter lim="800000"/>
            <a:headEnd/>
            <a:tailEnd/>
          </a:ln>
          <a:effectLst/>
        </p:spPr>
        <p:txBody>
          <a:bodyPr wrap="none" rtlCol="0" anchor="ctr"/>
          <a:lstStyle/>
          <a:p>
            <a:pPr algn="ctr"/>
            <a:endParaRPr lang="en-US" sz="2400"/>
          </a:p>
        </p:txBody>
      </p:sp>
      <p:sp>
        <p:nvSpPr>
          <p:cNvPr id="7" name="Rectangle 6"/>
          <p:cNvSpPr/>
          <p:nvPr/>
        </p:nvSpPr>
        <p:spPr bwMode="auto">
          <a:xfrm>
            <a:off x="10563946" y="137822"/>
            <a:ext cx="1256993" cy="988244"/>
          </a:xfrm>
          <a:prstGeom prst="rect">
            <a:avLst/>
          </a:prstGeom>
          <a:solidFill>
            <a:schemeClr val="bg1"/>
          </a:solidFill>
          <a:ln w="9525">
            <a:noFill/>
            <a:miter lim="800000"/>
            <a:headEnd/>
            <a:tailEnd/>
          </a:ln>
          <a:effectLst/>
        </p:spPr>
        <p:txBody>
          <a:bodyPr wrap="none" rtlCol="0" anchor="ctr"/>
          <a:lstStyle/>
          <a:p>
            <a:pPr algn="ctr"/>
            <a:endParaRPr lang="en-US" sz="2400"/>
          </a:p>
        </p:txBody>
      </p:sp>
    </p:spTree>
    <p:extLst>
      <p:ext uri="{BB962C8B-B14F-4D97-AF65-F5344CB8AC3E}">
        <p14:creationId xmlns:p14="http://schemas.microsoft.com/office/powerpoint/2010/main" val="4026317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2"/>
          </p:nvPr>
        </p:nvSpPr>
        <p:spPr/>
        <p:txBody>
          <a:bodyPr/>
          <a:lstStyle/>
          <a:p>
            <a:r>
              <a:rPr lang="en-US" dirty="0"/>
              <a:t>End User Experience </a:t>
            </a:r>
          </a:p>
          <a:p>
            <a:r>
              <a:rPr lang="en-US" dirty="0"/>
              <a:t>Response Time</a:t>
            </a:r>
          </a:p>
          <a:p>
            <a:r>
              <a:rPr lang="en-US" dirty="0"/>
              <a:t>Failure Rate</a:t>
            </a:r>
          </a:p>
          <a:p>
            <a:r>
              <a:rPr lang="en-US" dirty="0"/>
              <a:t>Availability</a:t>
            </a:r>
          </a:p>
          <a:p>
            <a:pPr marL="0" indent="0">
              <a:buNone/>
            </a:pPr>
            <a:endParaRPr lang="en-US" dirty="0"/>
          </a:p>
        </p:txBody>
      </p:sp>
      <p:sp>
        <p:nvSpPr>
          <p:cNvPr id="2" name="Title 1"/>
          <p:cNvSpPr>
            <a:spLocks noGrp="1"/>
          </p:cNvSpPr>
          <p:nvPr>
            <p:ph type="title"/>
          </p:nvPr>
        </p:nvSpPr>
        <p:spPr/>
        <p:txBody>
          <a:bodyPr/>
          <a:lstStyle/>
          <a:p>
            <a:r>
              <a:rPr lang="en-US" dirty="0"/>
              <a:t>KPIs of App Health</a:t>
            </a:r>
          </a:p>
        </p:txBody>
      </p:sp>
      <p:sp>
        <p:nvSpPr>
          <p:cNvPr id="11" name="Rectangle 10"/>
          <p:cNvSpPr/>
          <p:nvPr/>
        </p:nvSpPr>
        <p:spPr bwMode="auto">
          <a:xfrm>
            <a:off x="10075654" y="6477000"/>
            <a:ext cx="1644769" cy="265707"/>
          </a:xfrm>
          <a:prstGeom prst="rect">
            <a:avLst/>
          </a:prstGeom>
          <a:solidFill>
            <a:schemeClr val="tx2"/>
          </a:solidFill>
          <a:ln w="9525">
            <a:noFill/>
            <a:miter lim="800000"/>
            <a:headEnd/>
            <a:tailEnd/>
          </a:ln>
          <a:effectLst/>
        </p:spPr>
        <p:txBody>
          <a:bodyPr wrap="none" rtlCol="0" anchor="ctr"/>
          <a:lstStyle/>
          <a:p>
            <a:pPr algn="ctr"/>
            <a:endParaRPr lang="en-US" sz="2400"/>
          </a:p>
        </p:txBody>
      </p:sp>
      <p:sp>
        <p:nvSpPr>
          <p:cNvPr id="12" name="Rectangle 11"/>
          <p:cNvSpPr/>
          <p:nvPr/>
        </p:nvSpPr>
        <p:spPr bwMode="auto">
          <a:xfrm>
            <a:off x="10563946" y="137822"/>
            <a:ext cx="1256993" cy="988244"/>
          </a:xfrm>
          <a:prstGeom prst="rect">
            <a:avLst/>
          </a:prstGeom>
          <a:solidFill>
            <a:schemeClr val="bg1"/>
          </a:solidFill>
          <a:ln w="9525">
            <a:noFill/>
            <a:miter lim="800000"/>
            <a:headEnd/>
            <a:tailEnd/>
          </a:ln>
          <a:effectLst/>
        </p:spPr>
        <p:txBody>
          <a:bodyPr wrap="none" rtlCol="0" anchor="ctr"/>
          <a:lstStyle/>
          <a:p>
            <a:pPr algn="ctr"/>
            <a:endParaRPr lang="en-US" sz="2400"/>
          </a:p>
        </p:txBody>
      </p:sp>
      <p:sp>
        <p:nvSpPr>
          <p:cNvPr id="15" name="Rectangle 14"/>
          <p:cNvSpPr/>
          <p:nvPr/>
        </p:nvSpPr>
        <p:spPr bwMode="auto">
          <a:xfrm>
            <a:off x="1" y="3738114"/>
            <a:ext cx="4550913" cy="2738887"/>
          </a:xfrm>
          <a:prstGeom prst="rect">
            <a:avLst/>
          </a:prstGeom>
          <a:solidFill>
            <a:schemeClr val="bg1"/>
          </a:solidFill>
          <a:ln w="9525">
            <a:noFill/>
            <a:miter lim="800000"/>
            <a:headEnd/>
            <a:tailEnd/>
          </a:ln>
          <a:effectLst/>
        </p:spPr>
        <p:txBody>
          <a:bodyPr wrap="none" rtlCol="0" anchor="ctr"/>
          <a:lstStyle/>
          <a:p>
            <a:pPr algn="ctr"/>
            <a:endParaRPr lang="en-US" sz="2400"/>
          </a:p>
        </p:txBody>
      </p:sp>
    </p:spTree>
    <p:extLst>
      <p:ext uri="{BB962C8B-B14F-4D97-AF65-F5344CB8AC3E}">
        <p14:creationId xmlns:p14="http://schemas.microsoft.com/office/powerpoint/2010/main" val="17254241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lstStyle/>
          <a:p>
            <a:r>
              <a:rPr lang="en-US"/>
              <a:t>Final Questions</a:t>
            </a:r>
            <a:r>
              <a:rPr lang="en-US" dirty="0"/>
              <a:t>?</a:t>
            </a:r>
          </a:p>
        </p:txBody>
      </p:sp>
    </p:spTree>
    <p:extLst>
      <p:ext uri="{BB962C8B-B14F-4D97-AF65-F5344CB8AC3E}">
        <p14:creationId xmlns:p14="http://schemas.microsoft.com/office/powerpoint/2010/main" val="23165141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7"/>
          </p:nvPr>
        </p:nvSpPr>
        <p:spPr/>
        <p:txBody>
          <a:bodyPr/>
          <a:lstStyle/>
          <a:p>
            <a:r>
              <a:rPr lang="en-US"/>
              <a:t>Confidential, Dynatrace LLC</a:t>
            </a:r>
            <a:endParaRPr lang="en-US" dirty="0"/>
          </a:p>
        </p:txBody>
      </p:sp>
      <p:sp>
        <p:nvSpPr>
          <p:cNvPr id="4" name="Title 3"/>
          <p:cNvSpPr>
            <a:spLocks noGrp="1"/>
          </p:cNvSpPr>
          <p:nvPr>
            <p:ph type="ctrTitle"/>
          </p:nvPr>
        </p:nvSpPr>
        <p:spPr>
          <a:xfrm>
            <a:off x="108234" y="318131"/>
            <a:ext cx="3988753" cy="3671979"/>
          </a:xfrm>
        </p:spPr>
        <p:txBody>
          <a:bodyPr/>
          <a:lstStyle/>
          <a:p>
            <a:r>
              <a:rPr lang="en-US" dirty="0"/>
              <a:t>Where do I find more info on &lt;Tool Name&gt;?</a:t>
            </a:r>
          </a:p>
        </p:txBody>
      </p:sp>
      <p:sp>
        <p:nvSpPr>
          <p:cNvPr id="6" name="Text Placeholder 5"/>
          <p:cNvSpPr>
            <a:spLocks noGrp="1"/>
          </p:cNvSpPr>
          <p:nvPr>
            <p:ph type="body" sz="quarter" idx="14"/>
          </p:nvPr>
        </p:nvSpPr>
        <p:spPr>
          <a:xfrm>
            <a:off x="5049555" y="851282"/>
            <a:ext cx="6398258" cy="5276385"/>
          </a:xfrm>
        </p:spPr>
        <p:txBody>
          <a:bodyPr/>
          <a:lstStyle/>
          <a:p>
            <a:pPr marL="169863" lvl="1" indent="-169863">
              <a:buClr>
                <a:schemeClr val="bg1"/>
              </a:buClr>
              <a:buFont typeface="Arial" charset="0"/>
              <a:buChar char="•"/>
            </a:pPr>
            <a:r>
              <a:rPr lang="en-US" sz="1800" dirty="0">
                <a:solidFill>
                  <a:schemeClr val="bg1"/>
                </a:solidFill>
              </a:rPr>
              <a:t>Insert email, links to client documentation, etc.</a:t>
            </a:r>
            <a:endParaRPr lang="en-US" sz="1800" dirty="0"/>
          </a:p>
          <a:p>
            <a:endParaRPr lang="en-US" dirty="0"/>
          </a:p>
        </p:txBody>
      </p:sp>
    </p:spTree>
    <p:extLst>
      <p:ext uri="{BB962C8B-B14F-4D97-AF65-F5344CB8AC3E}">
        <p14:creationId xmlns:p14="http://schemas.microsoft.com/office/powerpoint/2010/main" val="3536402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t>Confidential, Dynatrace LLC</a:t>
            </a:r>
            <a:endParaRPr lang="en-US" dirty="0"/>
          </a:p>
        </p:txBody>
      </p:sp>
      <p:sp>
        <p:nvSpPr>
          <p:cNvPr id="3" name="Rectangle 2"/>
          <p:cNvSpPr/>
          <p:nvPr/>
        </p:nvSpPr>
        <p:spPr>
          <a:xfrm>
            <a:off x="0" y="4685231"/>
            <a:ext cx="12192000" cy="523220"/>
          </a:xfrm>
          <a:prstGeom prst="rect">
            <a:avLst/>
          </a:prstGeom>
        </p:spPr>
        <p:txBody>
          <a:bodyPr wrap="square">
            <a:spAutoFit/>
          </a:bodyPr>
          <a:lstStyle/>
          <a:p>
            <a:pPr algn="ctr"/>
            <a:r>
              <a:rPr lang="en-US" sz="2800" dirty="0">
                <a:latin typeface="Calibri Light"/>
                <a:cs typeface="Calibri Light"/>
              </a:rPr>
              <a:t>Performance management for the digital customer age</a:t>
            </a:r>
          </a:p>
        </p:txBody>
      </p:sp>
    </p:spTree>
    <p:extLst>
      <p:ext uri="{BB962C8B-B14F-4D97-AF65-F5344CB8AC3E}">
        <p14:creationId xmlns:p14="http://schemas.microsoft.com/office/powerpoint/2010/main" val="3794614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2"/>
          </p:nvPr>
        </p:nvSpPr>
        <p:spPr/>
        <p:txBody>
          <a:bodyPr/>
          <a:lstStyle/>
          <a:p>
            <a:endParaRPr lang="en-US"/>
          </a:p>
        </p:txBody>
      </p:sp>
      <p:sp>
        <p:nvSpPr>
          <p:cNvPr id="4" name="Title 3"/>
          <p:cNvSpPr>
            <a:spLocks noGrp="1"/>
          </p:cNvSpPr>
          <p:nvPr>
            <p:ph type="title"/>
          </p:nvPr>
        </p:nvSpPr>
        <p:spPr/>
        <p:txBody>
          <a:bodyPr/>
          <a:lstStyle/>
          <a:p>
            <a:r>
              <a:rPr lang="en-US" dirty="0"/>
              <a:t>Monitoring Overview</a:t>
            </a:r>
          </a:p>
        </p:txBody>
      </p:sp>
      <p:pic>
        <p:nvPicPr>
          <p:cNvPr id="5" name="Picture 4"/>
          <p:cNvPicPr>
            <a:picLocks noChangeAspect="1"/>
          </p:cNvPicPr>
          <p:nvPr/>
        </p:nvPicPr>
        <p:blipFill>
          <a:blip r:embed="rId3"/>
          <a:stretch>
            <a:fillRect/>
          </a:stretch>
        </p:blipFill>
        <p:spPr>
          <a:xfrm>
            <a:off x="1683021" y="1146313"/>
            <a:ext cx="8392632" cy="5190692"/>
          </a:xfrm>
          <a:prstGeom prst="rect">
            <a:avLst/>
          </a:prstGeom>
        </p:spPr>
      </p:pic>
      <p:sp>
        <p:nvSpPr>
          <p:cNvPr id="7" name="Rectangle 6"/>
          <p:cNvSpPr/>
          <p:nvPr/>
        </p:nvSpPr>
        <p:spPr bwMode="auto">
          <a:xfrm>
            <a:off x="10075654" y="6477000"/>
            <a:ext cx="1644769" cy="265707"/>
          </a:xfrm>
          <a:prstGeom prst="rect">
            <a:avLst/>
          </a:prstGeom>
          <a:solidFill>
            <a:schemeClr val="tx2"/>
          </a:solidFill>
          <a:ln w="9525">
            <a:noFill/>
            <a:miter lim="800000"/>
            <a:headEnd/>
            <a:tailEnd/>
          </a:ln>
          <a:effectLst/>
        </p:spPr>
        <p:txBody>
          <a:bodyPr wrap="none" rtlCol="0" anchor="ctr"/>
          <a:lstStyle/>
          <a:p>
            <a:pPr algn="ctr"/>
            <a:endParaRPr lang="en-US" sz="2400"/>
          </a:p>
        </p:txBody>
      </p:sp>
      <p:sp>
        <p:nvSpPr>
          <p:cNvPr id="2" name="Rectangle 1"/>
          <p:cNvSpPr/>
          <p:nvPr/>
        </p:nvSpPr>
        <p:spPr bwMode="auto">
          <a:xfrm>
            <a:off x="4115682" y="5363072"/>
            <a:ext cx="70473" cy="451033"/>
          </a:xfrm>
          <a:prstGeom prst="rect">
            <a:avLst/>
          </a:prstGeom>
          <a:solidFill>
            <a:schemeClr val="tx2"/>
          </a:solidFill>
          <a:ln w="9525">
            <a:noFill/>
            <a:miter lim="800000"/>
            <a:headEnd/>
            <a:tailEnd/>
          </a:ln>
          <a:effectLst/>
        </p:spPr>
        <p:txBody>
          <a:bodyPr wrap="none" rtlCol="0" anchor="ctr"/>
          <a:lstStyle/>
          <a:p>
            <a:pPr algn="ctr"/>
            <a:endParaRPr lang="en-US" sz="2400"/>
          </a:p>
        </p:txBody>
      </p:sp>
      <p:sp>
        <p:nvSpPr>
          <p:cNvPr id="11" name="Rectangle 10"/>
          <p:cNvSpPr/>
          <p:nvPr/>
        </p:nvSpPr>
        <p:spPr bwMode="auto">
          <a:xfrm>
            <a:off x="7123746" y="5363072"/>
            <a:ext cx="70473" cy="451033"/>
          </a:xfrm>
          <a:prstGeom prst="rect">
            <a:avLst/>
          </a:prstGeom>
          <a:solidFill>
            <a:schemeClr val="tx2"/>
          </a:solidFill>
          <a:ln w="9525">
            <a:noFill/>
            <a:miter lim="800000"/>
            <a:headEnd/>
            <a:tailEnd/>
          </a:ln>
          <a:effectLst/>
        </p:spPr>
        <p:txBody>
          <a:bodyPr wrap="none" rtlCol="0" anchor="ctr"/>
          <a:lstStyle/>
          <a:p>
            <a:pPr algn="ctr"/>
            <a:endParaRPr lang="en-US" sz="2400"/>
          </a:p>
        </p:txBody>
      </p:sp>
    </p:spTree>
    <p:extLst>
      <p:ext uri="{BB962C8B-B14F-4D97-AF65-F5344CB8AC3E}">
        <p14:creationId xmlns:p14="http://schemas.microsoft.com/office/powerpoint/2010/main" val="984852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endParaRPr lang="en-US"/>
          </a:p>
        </p:txBody>
      </p:sp>
      <p:sp>
        <p:nvSpPr>
          <p:cNvPr id="3" name="Title 2"/>
          <p:cNvSpPr>
            <a:spLocks noGrp="1"/>
          </p:cNvSpPr>
          <p:nvPr>
            <p:ph type="title"/>
          </p:nvPr>
        </p:nvSpPr>
        <p:spPr/>
        <p:txBody>
          <a:bodyPr/>
          <a:lstStyle/>
          <a:p>
            <a:r>
              <a:rPr lang="en-US" dirty="0"/>
              <a:t>Monitoring Overview - Opening</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6783" y="1061965"/>
            <a:ext cx="6711064" cy="774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7953" y="1934043"/>
            <a:ext cx="4081667" cy="41213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bwMode="auto">
          <a:xfrm>
            <a:off x="9032683" y="6520070"/>
            <a:ext cx="2687741" cy="222637"/>
          </a:xfrm>
          <a:prstGeom prst="rect">
            <a:avLst/>
          </a:prstGeom>
          <a:solidFill>
            <a:schemeClr val="tx2"/>
          </a:solidFill>
          <a:ln w="9525">
            <a:noFill/>
            <a:miter lim="800000"/>
            <a:headEnd/>
            <a:tailEnd/>
          </a:ln>
          <a:effectLst/>
        </p:spPr>
        <p:txBody>
          <a:bodyPr wrap="none" rtlCol="0" anchor="ctr"/>
          <a:lstStyle/>
          <a:p>
            <a:pPr algn="ctr"/>
            <a:endParaRPr lang="en-US" sz="2400"/>
          </a:p>
        </p:txBody>
      </p:sp>
      <p:sp>
        <p:nvSpPr>
          <p:cNvPr id="9" name="Rectangle 8"/>
          <p:cNvSpPr/>
          <p:nvPr/>
        </p:nvSpPr>
        <p:spPr bwMode="auto">
          <a:xfrm>
            <a:off x="10563946" y="137822"/>
            <a:ext cx="1256993" cy="988244"/>
          </a:xfrm>
          <a:prstGeom prst="rect">
            <a:avLst/>
          </a:prstGeom>
          <a:solidFill>
            <a:schemeClr val="bg1"/>
          </a:solidFill>
          <a:ln w="9525">
            <a:noFill/>
            <a:miter lim="800000"/>
            <a:headEnd/>
            <a:tailEnd/>
          </a:ln>
          <a:effectLst/>
        </p:spPr>
        <p:txBody>
          <a:bodyPr wrap="none" rtlCol="0" anchor="ctr"/>
          <a:lstStyle/>
          <a:p>
            <a:pPr algn="ctr"/>
            <a:endParaRPr lang="en-US" sz="2400"/>
          </a:p>
        </p:txBody>
      </p:sp>
    </p:spTree>
    <p:extLst>
      <p:ext uri="{BB962C8B-B14F-4D97-AF65-F5344CB8AC3E}">
        <p14:creationId xmlns:p14="http://schemas.microsoft.com/office/powerpoint/2010/main" val="1581491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Grp="1" noChangeAspect="1" noChangeArrowheads="1"/>
          </p:cNvPicPr>
          <p:nvPr>
            <p:ph idx="12"/>
          </p:nvPr>
        </p:nvPicPr>
        <p:blipFill>
          <a:blip r:embed="rId3">
            <a:extLst>
              <a:ext uri="{28A0092B-C50C-407E-A947-70E740481C1C}">
                <a14:useLocalDpi xmlns:a14="http://schemas.microsoft.com/office/drawing/2010/main" val="0"/>
              </a:ext>
            </a:extLst>
          </a:blip>
          <a:stretch>
            <a:fillRect/>
          </a:stretch>
        </p:blipFill>
        <p:spPr bwMode="auto">
          <a:xfrm>
            <a:off x="1362982" y="1825625"/>
            <a:ext cx="9464448" cy="4351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p:txBody>
          <a:bodyPr/>
          <a:lstStyle/>
          <a:p>
            <a:r>
              <a:rPr lang="en-US" dirty="0"/>
              <a:t>Monitoring Overview – Transaction Flow</a:t>
            </a:r>
          </a:p>
        </p:txBody>
      </p:sp>
      <p:sp>
        <p:nvSpPr>
          <p:cNvPr id="5" name="Rectangle 4"/>
          <p:cNvSpPr/>
          <p:nvPr/>
        </p:nvSpPr>
        <p:spPr bwMode="auto">
          <a:xfrm>
            <a:off x="10075654" y="6477000"/>
            <a:ext cx="1644769" cy="265707"/>
          </a:xfrm>
          <a:prstGeom prst="rect">
            <a:avLst/>
          </a:prstGeom>
          <a:solidFill>
            <a:schemeClr val="tx2"/>
          </a:solidFill>
          <a:ln w="9525">
            <a:noFill/>
            <a:miter lim="800000"/>
            <a:headEnd/>
            <a:tailEnd/>
          </a:ln>
          <a:effectLst/>
        </p:spPr>
        <p:txBody>
          <a:bodyPr wrap="none" rtlCol="0" anchor="ctr"/>
          <a:lstStyle/>
          <a:p>
            <a:pPr algn="ctr"/>
            <a:endParaRPr lang="en-US" sz="2400"/>
          </a:p>
        </p:txBody>
      </p:sp>
      <p:sp>
        <p:nvSpPr>
          <p:cNvPr id="6" name="Rectangle 5"/>
          <p:cNvSpPr/>
          <p:nvPr/>
        </p:nvSpPr>
        <p:spPr bwMode="auto">
          <a:xfrm>
            <a:off x="10563946" y="137822"/>
            <a:ext cx="1256993" cy="988244"/>
          </a:xfrm>
          <a:prstGeom prst="rect">
            <a:avLst/>
          </a:prstGeom>
          <a:solidFill>
            <a:schemeClr val="bg1"/>
          </a:solidFill>
          <a:ln w="9525">
            <a:noFill/>
            <a:miter lim="800000"/>
            <a:headEnd/>
            <a:tailEnd/>
          </a:ln>
          <a:effectLst/>
        </p:spPr>
        <p:txBody>
          <a:bodyPr wrap="none" rtlCol="0" anchor="ctr"/>
          <a:lstStyle/>
          <a:p>
            <a:pPr algn="ctr"/>
            <a:endParaRPr lang="en-US" sz="2400"/>
          </a:p>
        </p:txBody>
      </p:sp>
    </p:spTree>
    <p:extLst>
      <p:ext uri="{BB962C8B-B14F-4D97-AF65-F5344CB8AC3E}">
        <p14:creationId xmlns:p14="http://schemas.microsoft.com/office/powerpoint/2010/main" val="1517306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2"/>
          </p:nvPr>
        </p:nvSpPr>
        <p:spPr/>
        <p:txBody>
          <a:bodyPr/>
          <a:lstStyle/>
          <a:p>
            <a:endParaRPr lang="en-US"/>
          </a:p>
        </p:txBody>
      </p:sp>
      <p:sp>
        <p:nvSpPr>
          <p:cNvPr id="2" name="Title 1"/>
          <p:cNvSpPr>
            <a:spLocks noGrp="1"/>
          </p:cNvSpPr>
          <p:nvPr>
            <p:ph type="title"/>
          </p:nvPr>
        </p:nvSpPr>
        <p:spPr/>
        <p:txBody>
          <a:bodyPr/>
          <a:lstStyle/>
          <a:p>
            <a:r>
              <a:rPr lang="en-US" dirty="0"/>
              <a:t>Transaction Flow - Component Legend</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57" y="1375143"/>
            <a:ext cx="6949313" cy="3210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7731" y="2950883"/>
            <a:ext cx="4720855" cy="3269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bwMode="auto">
          <a:xfrm>
            <a:off x="9032683" y="6520070"/>
            <a:ext cx="2687741" cy="222637"/>
          </a:xfrm>
          <a:prstGeom prst="rect">
            <a:avLst/>
          </a:prstGeom>
          <a:solidFill>
            <a:schemeClr val="tx2"/>
          </a:solidFill>
          <a:ln w="9525">
            <a:noFill/>
            <a:miter lim="800000"/>
            <a:headEnd/>
            <a:tailEnd/>
          </a:ln>
          <a:effectLst/>
        </p:spPr>
        <p:txBody>
          <a:bodyPr wrap="none" rtlCol="0" anchor="ctr"/>
          <a:lstStyle/>
          <a:p>
            <a:pPr algn="ctr"/>
            <a:endParaRPr lang="en-US" sz="2400"/>
          </a:p>
        </p:txBody>
      </p:sp>
      <p:sp>
        <p:nvSpPr>
          <p:cNvPr id="7" name="Rectangle 6"/>
          <p:cNvSpPr/>
          <p:nvPr/>
        </p:nvSpPr>
        <p:spPr bwMode="auto">
          <a:xfrm>
            <a:off x="10563946" y="137822"/>
            <a:ext cx="1256993" cy="988244"/>
          </a:xfrm>
          <a:prstGeom prst="rect">
            <a:avLst/>
          </a:prstGeom>
          <a:solidFill>
            <a:schemeClr val="bg1"/>
          </a:solidFill>
          <a:ln w="9525">
            <a:noFill/>
            <a:miter lim="800000"/>
            <a:headEnd/>
            <a:tailEnd/>
          </a:ln>
          <a:effectLst/>
        </p:spPr>
        <p:txBody>
          <a:bodyPr wrap="none" rtlCol="0" anchor="ctr"/>
          <a:lstStyle/>
          <a:p>
            <a:pPr algn="ctr"/>
            <a:endParaRPr lang="en-US" sz="2400"/>
          </a:p>
        </p:txBody>
      </p:sp>
    </p:spTree>
    <p:extLst>
      <p:ext uri="{BB962C8B-B14F-4D97-AF65-F5344CB8AC3E}">
        <p14:creationId xmlns:p14="http://schemas.microsoft.com/office/powerpoint/2010/main" val="3620684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2"/>
          </p:nvPr>
        </p:nvPicPr>
        <p:blipFill>
          <a:blip r:embed="rId3">
            <a:extLst>
              <a:ext uri="{28A0092B-C50C-407E-A947-70E740481C1C}">
                <a14:useLocalDpi xmlns:a14="http://schemas.microsoft.com/office/drawing/2010/main" val="0"/>
              </a:ext>
            </a:extLst>
          </a:blip>
          <a:stretch>
            <a:fillRect/>
          </a:stretch>
        </p:blipFill>
        <p:spPr bwMode="auto">
          <a:xfrm>
            <a:off x="2196653" y="1825625"/>
            <a:ext cx="7797106" cy="4351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2"/>
          <p:cNvSpPr>
            <a:spLocks noGrp="1"/>
          </p:cNvSpPr>
          <p:nvPr>
            <p:ph type="title"/>
          </p:nvPr>
        </p:nvSpPr>
        <p:spPr/>
        <p:txBody>
          <a:bodyPr/>
          <a:lstStyle/>
          <a:p>
            <a:r>
              <a:rPr lang="en-US" dirty="0"/>
              <a:t>Hover Over Component</a:t>
            </a:r>
          </a:p>
        </p:txBody>
      </p:sp>
      <p:sp>
        <p:nvSpPr>
          <p:cNvPr id="6" name="Rectangle 5"/>
          <p:cNvSpPr/>
          <p:nvPr/>
        </p:nvSpPr>
        <p:spPr bwMode="auto">
          <a:xfrm>
            <a:off x="10075654" y="6477000"/>
            <a:ext cx="1644769" cy="265707"/>
          </a:xfrm>
          <a:prstGeom prst="rect">
            <a:avLst/>
          </a:prstGeom>
          <a:solidFill>
            <a:schemeClr val="tx2"/>
          </a:solidFill>
          <a:ln w="9525">
            <a:noFill/>
            <a:miter lim="800000"/>
            <a:headEnd/>
            <a:tailEnd/>
          </a:ln>
          <a:effectLst/>
        </p:spPr>
        <p:txBody>
          <a:bodyPr wrap="none" rtlCol="0" anchor="ctr"/>
          <a:lstStyle/>
          <a:p>
            <a:pPr algn="ctr"/>
            <a:endParaRPr lang="en-US" sz="2400"/>
          </a:p>
        </p:txBody>
      </p:sp>
      <p:sp>
        <p:nvSpPr>
          <p:cNvPr id="7" name="Rectangle 6"/>
          <p:cNvSpPr/>
          <p:nvPr/>
        </p:nvSpPr>
        <p:spPr bwMode="auto">
          <a:xfrm>
            <a:off x="10563946" y="137822"/>
            <a:ext cx="1256993" cy="988244"/>
          </a:xfrm>
          <a:prstGeom prst="rect">
            <a:avLst/>
          </a:prstGeom>
          <a:solidFill>
            <a:schemeClr val="bg1"/>
          </a:solidFill>
          <a:ln w="9525">
            <a:noFill/>
            <a:miter lim="800000"/>
            <a:headEnd/>
            <a:tailEnd/>
          </a:ln>
          <a:effectLst/>
        </p:spPr>
        <p:txBody>
          <a:bodyPr wrap="none" rtlCol="0" anchor="ctr"/>
          <a:lstStyle/>
          <a:p>
            <a:pPr algn="ctr"/>
            <a:endParaRPr lang="en-US" sz="2400"/>
          </a:p>
        </p:txBody>
      </p:sp>
    </p:spTree>
    <p:extLst>
      <p:ext uri="{BB962C8B-B14F-4D97-AF65-F5344CB8AC3E}">
        <p14:creationId xmlns:p14="http://schemas.microsoft.com/office/powerpoint/2010/main" val="2608952917"/>
      </p:ext>
    </p:extLst>
  </p:cSld>
  <p:clrMapOvr>
    <a:masterClrMapping/>
  </p:clrMapOvr>
</p:sld>
</file>

<file path=ppt/theme/theme1.xml><?xml version="1.0" encoding="utf-8"?>
<a:theme xmlns:a="http://schemas.openxmlformats.org/drawingml/2006/main" name="Office Theme">
  <a:themeElements>
    <a:clrScheme name="Dynatrace Palette">
      <a:dk1>
        <a:srgbClr val="FFFFFF"/>
      </a:dk1>
      <a:lt1>
        <a:srgbClr val="383A35"/>
      </a:lt1>
      <a:dk2>
        <a:srgbClr val="555F60"/>
      </a:dk2>
      <a:lt2>
        <a:srgbClr val="FFFFFF"/>
      </a:lt2>
      <a:accent1>
        <a:srgbClr val="1496FF"/>
      </a:accent1>
      <a:accent2>
        <a:srgbClr val="73BE28"/>
      </a:accent2>
      <a:accent3>
        <a:srgbClr val="6F2DA8"/>
      </a:accent3>
      <a:accent4>
        <a:srgbClr val="B4DC00"/>
      </a:accent4>
      <a:accent5>
        <a:srgbClr val="D82A49"/>
      </a:accent5>
      <a:accent6>
        <a:srgbClr val="FF681D"/>
      </a:accent6>
      <a:hlink>
        <a:srgbClr val="00A6B6"/>
      </a:hlink>
      <a:folHlink>
        <a:srgbClr val="A92581"/>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item1.xml><?xml version="1.0" encoding="utf-8"?>
<athena xmlns="http://schemas.microsoft.com/edu/athena" version="0.1.4911.0">
  <timings duration="13738">
    <event time="1707" type="OnNext" clickIndex="0" wacClickIndex="1"/>
  </timings>
</athena>
</file>

<file path=customXml/item2.xml><?xml version="1.0" encoding="utf-8"?>
<athena xmlns="http://schemas.microsoft.com/edu/athena" version="0.1.4911.0">
  <timings duration="13738">
    <event time="1707" type="OnNext" clickIndex="0" wacClickIndex="1"/>
  </timings>
</athena>
</file>

<file path=customXml/item3.xml><?xml version="1.0" encoding="utf-8"?>
<athena xmlns="http://schemas.microsoft.com/edu/athena" version="0.1.4911.0">
  <timings duration="13738">
    <event time="1707" type="OnNext" clickIndex="0" wacClickIndex="1"/>
  </timings>
</athena>
</file>

<file path=customXml/item4.xml><?xml version="1.0" encoding="utf-8"?>
<p:properties xmlns:p="http://schemas.microsoft.com/office/2006/metadata/properties" xmlns:xsi="http://www.w3.org/2001/XMLSchema-instance" xmlns:pc="http://schemas.microsoft.com/office/infopath/2007/PartnerControls">
  <documentManagement>
    <Template_x0020_Type xmlns="f6cd93bd-6801-43b6-8760-4421f9cd9750">Branding</Template_x0020_Type>
    <Product_x0020_Name xmlns="f6cd93bd-6801-43b6-8760-4421f9cd9750"/>
    <Audience xmlns="a6ff770e-ff70-4498-8758-d082d0e23641">
      <Value>Managed</Value>
      <Value>OnDemand</Value>
    </Audience>
    <Region xmlns="a6ff770e-ff70-4498-8758-d082d0e23641">
      <Value>Global</Value>
    </Region>
    <Focused xmlns="a6ff770e-ff70-4498-8758-d082d0e23641">false</Focused>
  </documentManagement>
</p:properties>
</file>

<file path=customXml/item5.xml><?xml version="1.0" encoding="utf-8"?>
<ct:contentTypeSchema xmlns:ct="http://schemas.microsoft.com/office/2006/metadata/contentType" xmlns:ma="http://schemas.microsoft.com/office/2006/metadata/properties/metaAttributes" ct:_="" ma:_="" ma:contentTypeName="DXS Templates" ma:contentTypeID="0x01010065D050E9978BD34E970050E785E9DA00006349AC9D145C0942ADA12FD8C2467284" ma:contentTypeVersion="12" ma:contentTypeDescription="" ma:contentTypeScope="" ma:versionID="a0f4304a7872344c417ec6771a59a9d6">
  <xsd:schema xmlns:xsd="http://www.w3.org/2001/XMLSchema" xmlns:xs="http://www.w3.org/2001/XMLSchema" xmlns:p="http://schemas.microsoft.com/office/2006/metadata/properties" xmlns:ns2="f6cd93bd-6801-43b6-8760-4421f9cd9750" xmlns:ns3="556dcd75-2d10-49a4-8753-bfbf8ca8626f" xmlns:ns4="a6ff770e-ff70-4498-8758-d082d0e23641" targetNamespace="http://schemas.microsoft.com/office/2006/metadata/properties" ma:root="true" ma:fieldsID="0c0b9906641d120a09ecb6de54ea91cf" ns2:_="" ns3:_="" ns4:_="">
    <xsd:import namespace="f6cd93bd-6801-43b6-8760-4421f9cd9750"/>
    <xsd:import namespace="556dcd75-2d10-49a4-8753-bfbf8ca8626f"/>
    <xsd:import namespace="a6ff770e-ff70-4498-8758-d082d0e23641"/>
    <xsd:element name="properties">
      <xsd:complexType>
        <xsd:sequence>
          <xsd:element name="documentManagement">
            <xsd:complexType>
              <xsd:all>
                <xsd:element ref="ns2:Template_x0020_Type"/>
                <xsd:element ref="ns2:Product_x0020_Name" minOccurs="0"/>
                <xsd:element ref="ns3:SharedWithUsers" minOccurs="0"/>
                <xsd:element ref="ns3:SharedWithDetails" minOccurs="0"/>
                <xsd:element ref="ns4:Audience" minOccurs="0"/>
                <xsd:element ref="ns4:Region" minOccurs="0"/>
                <xsd:element ref="ns4:Focused"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cd93bd-6801-43b6-8760-4421f9cd9750" elementFormDefault="qualified">
    <xsd:import namespace="http://schemas.microsoft.com/office/2006/documentManagement/types"/>
    <xsd:import namespace="http://schemas.microsoft.com/office/infopath/2007/PartnerControls"/>
    <xsd:element name="Template_x0020_Type" ma:index="8" ma:displayName="Template Type" ma:default="Branding" ma:format="Dropdown" ma:internalName="Template_x0020_Type">
      <xsd:simpleType>
        <xsd:restriction base="dms:Choice">
          <xsd:enumeration value="Branding"/>
          <xsd:enumeration value="Technical"/>
          <xsd:enumeration value="Engagement"/>
        </xsd:restriction>
      </xsd:simpleType>
    </xsd:element>
    <xsd:element name="Product_x0020_Name" ma:index="9" nillable="true" ma:displayName="Product Name" ma:internalName="Product_x0020_Name">
      <xsd:complexType>
        <xsd:complexContent>
          <xsd:extension base="dms:MultiChoice">
            <xsd:sequence>
              <xsd:element name="Value" maxOccurs="unbounded" minOccurs="0" nillable="true">
                <xsd:simpleType>
                  <xsd:restriction base="dms:Choice">
                    <xsd:enumeration value="App Mon"/>
                    <xsd:enumeration value="DC RUM"/>
                    <xsd:enumeration value="Synthetic - SaaS"/>
                    <xsd:enumeration value="Synthetic - OnPrem"/>
                    <xsd:enumeration value="N/A"/>
                  </xsd:restriction>
                </xsd:simple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556dcd75-2d10-49a4-8753-bfbf8ca8626f"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internalName="LastSharedByUser" ma:readOnly="true">
      <xsd:simpleType>
        <xsd:restriction base="dms:Note">
          <xsd:maxLength value="255"/>
        </xsd:restriction>
      </xsd:simpleType>
    </xsd:element>
    <xsd:element name="LastSharedByTime" ma:index="16"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6ff770e-ff70-4498-8758-d082d0e23641" elementFormDefault="qualified">
    <xsd:import namespace="http://schemas.microsoft.com/office/2006/documentManagement/types"/>
    <xsd:import namespace="http://schemas.microsoft.com/office/infopath/2007/PartnerControls"/>
    <xsd:element name="Audience" ma:index="12" nillable="true" ma:displayName="Audience" ma:internalName="Audience" ma:requiredMultiChoice="true">
      <xsd:complexType>
        <xsd:complexContent>
          <xsd:extension base="dms:MultiChoice">
            <xsd:sequence>
              <xsd:element name="Value" maxOccurs="unbounded" minOccurs="0" nillable="true">
                <xsd:simpleType>
                  <xsd:restriction base="dms:Choice">
                    <xsd:enumeration value="Managed"/>
                    <xsd:enumeration value="OnDemand"/>
                  </xsd:restriction>
                </xsd:simpleType>
              </xsd:element>
            </xsd:sequence>
          </xsd:extension>
        </xsd:complexContent>
      </xsd:complexType>
    </xsd:element>
    <xsd:element name="Region" ma:index="13" nillable="true" ma:displayName="Region" ma:default="Global" ma:internalName="Region" ma:requiredMultiChoice="true">
      <xsd:complexType>
        <xsd:complexContent>
          <xsd:extension base="dms:MultiChoice">
            <xsd:sequence>
              <xsd:element name="Value" maxOccurs="unbounded" minOccurs="0" nillable="true">
                <xsd:simpleType>
                  <xsd:restriction base="dms:Choice">
                    <xsd:enumeration value="Global"/>
                    <xsd:enumeration value="EMEA"/>
                    <xsd:enumeration value="NORAM"/>
                    <xsd:enumeration value="APAC"/>
                    <xsd:enumeration value="LATAM"/>
                  </xsd:restriction>
                </xsd:simpleType>
              </xsd:element>
            </xsd:sequence>
          </xsd:extension>
        </xsd:complexContent>
      </xsd:complexType>
    </xsd:element>
    <xsd:element name="Focused" ma:index="14" nillable="true" ma:displayName="Focused" ma:default="0" ma:internalName="Focused">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xml><?xml version="1.0" encoding="utf-8"?>
<athena xmlns="http://schemas.microsoft.com/edu/athena" version="0.1.4911.0">
  <timings duration="13738">
    <event time="1707" type="OnNext" clickIndex="0" wacClickIndex="1"/>
  </timings>
</athena>
</file>

<file path=customXml/item7.xml><?xml version="1.0" encoding="utf-8"?>
<?mso-contentType ?>
<FormTemplates xmlns="http://schemas.microsoft.com/sharepoint/v3/contenttype/forms">
  <Display>DocumentLibraryForm</Display>
  <Edit>DocumentLibraryForm</Edit>
  <New>DocumentLibraryForm</New>
</FormTemplates>
</file>

<file path=customXml/item8.xml><?xml version="1.0" encoding="utf-8"?>
<athena xmlns="http://schemas.microsoft.com/edu/athena" version="0.1.4911.0">
  <timings duration="13738">
    <event time="1707" type="OnNext" clickIndex="0" wacClickIndex="1"/>
  </timings>
</athena>
</file>

<file path=customXml/itemProps1.xml><?xml version="1.0" encoding="utf-8"?>
<ds:datastoreItem xmlns:ds="http://schemas.openxmlformats.org/officeDocument/2006/customXml" ds:itemID="{7A64D1A7-A17A-443E-ACDC-7F86E1DD825B}">
  <ds:schemaRefs>
    <ds:schemaRef ds:uri="http://schemas.microsoft.com/edu/athena"/>
  </ds:schemaRefs>
</ds:datastoreItem>
</file>

<file path=customXml/itemProps2.xml><?xml version="1.0" encoding="utf-8"?>
<ds:datastoreItem xmlns:ds="http://schemas.openxmlformats.org/officeDocument/2006/customXml" ds:itemID="{370CD52C-CF22-4876-90D5-A3F61A019A1A}">
  <ds:schemaRefs>
    <ds:schemaRef ds:uri="http://schemas.microsoft.com/edu/athena"/>
  </ds:schemaRefs>
</ds:datastoreItem>
</file>

<file path=customXml/itemProps3.xml><?xml version="1.0" encoding="utf-8"?>
<ds:datastoreItem xmlns:ds="http://schemas.openxmlformats.org/officeDocument/2006/customXml" ds:itemID="{D572A5BC-AE73-0E4C-BD71-CF872F8E2990}">
  <ds:schemaRefs>
    <ds:schemaRef ds:uri="http://schemas.microsoft.com/edu/athena"/>
  </ds:schemaRefs>
</ds:datastoreItem>
</file>

<file path=customXml/itemProps4.xml><?xml version="1.0" encoding="utf-8"?>
<ds:datastoreItem xmlns:ds="http://schemas.openxmlformats.org/officeDocument/2006/customXml" ds:itemID="{656F6200-895C-4E37-AF43-E4E4EEFD06AF}">
  <ds:schemaRefs>
    <ds:schemaRef ds:uri="f6cd93bd-6801-43b6-8760-4421f9cd9750"/>
    <ds:schemaRef ds:uri="http://purl.org/dc/terms/"/>
    <ds:schemaRef ds:uri="http://schemas.openxmlformats.org/package/2006/metadata/core-properties"/>
    <ds:schemaRef ds:uri="http://purl.org/dc/dcmitype/"/>
    <ds:schemaRef ds:uri="a6ff770e-ff70-4498-8758-d082d0e23641"/>
    <ds:schemaRef ds:uri="http://purl.org/dc/elements/1.1/"/>
    <ds:schemaRef ds:uri="http://schemas.microsoft.com/office/2006/documentManagement/types"/>
    <ds:schemaRef ds:uri="556dcd75-2d10-49a4-8753-bfbf8ca8626f"/>
    <ds:schemaRef ds:uri="http://schemas.microsoft.com/office/infopath/2007/PartnerControls"/>
    <ds:schemaRef ds:uri="http://schemas.microsoft.com/office/2006/metadata/properties"/>
    <ds:schemaRef ds:uri="http://www.w3.org/XML/1998/namespace"/>
  </ds:schemaRefs>
</ds:datastoreItem>
</file>

<file path=customXml/itemProps5.xml><?xml version="1.0" encoding="utf-8"?>
<ds:datastoreItem xmlns:ds="http://schemas.openxmlformats.org/officeDocument/2006/customXml" ds:itemID="{21867221-4FFB-44DE-9B1E-0137B6D30B6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6cd93bd-6801-43b6-8760-4421f9cd9750"/>
    <ds:schemaRef ds:uri="556dcd75-2d10-49a4-8753-bfbf8ca8626f"/>
    <ds:schemaRef ds:uri="a6ff770e-ff70-4498-8758-d082d0e2364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6.xml><?xml version="1.0" encoding="utf-8"?>
<ds:datastoreItem xmlns:ds="http://schemas.openxmlformats.org/officeDocument/2006/customXml" ds:itemID="{947FD11C-12C0-3A42-8FE2-FD71DC17E880}">
  <ds:schemaRefs>
    <ds:schemaRef ds:uri="http://schemas.microsoft.com/edu/athena"/>
  </ds:schemaRefs>
</ds:datastoreItem>
</file>

<file path=customXml/itemProps7.xml><?xml version="1.0" encoding="utf-8"?>
<ds:datastoreItem xmlns:ds="http://schemas.openxmlformats.org/officeDocument/2006/customXml" ds:itemID="{E6C14EFC-6D23-49A2-AF48-1DE2242317D2}">
  <ds:schemaRefs>
    <ds:schemaRef ds:uri="http://schemas.microsoft.com/sharepoint/v3/contenttype/forms"/>
  </ds:schemaRefs>
</ds:datastoreItem>
</file>

<file path=customXml/itemProps8.xml><?xml version="1.0" encoding="utf-8"?>
<ds:datastoreItem xmlns:ds="http://schemas.openxmlformats.org/officeDocument/2006/customXml" ds:itemID="{EC83E68A-471A-0E4F-99E9-0206DC666B6E}">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otalTime>25019</TotalTime>
  <Words>1084</Words>
  <Application>Microsoft Office PowerPoint</Application>
  <PresentationFormat>Widescreen</PresentationFormat>
  <Paragraphs>217</Paragraphs>
  <Slides>42</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MS PGothic</vt:lpstr>
      <vt:lpstr>Arial</vt:lpstr>
      <vt:lpstr>Calibri</vt:lpstr>
      <vt:lpstr>Calibri Light</vt:lpstr>
      <vt:lpstr>Interstate-Regular</vt:lpstr>
      <vt:lpstr>Open Sans</vt:lpstr>
      <vt:lpstr>Roboto Light</vt:lpstr>
      <vt:lpstr>Office Theme</vt:lpstr>
      <vt:lpstr>Dynatrace Basic Training</vt:lpstr>
      <vt:lpstr>Agenda</vt:lpstr>
      <vt:lpstr>What is a healthy application?</vt:lpstr>
      <vt:lpstr>KPIs of App Health</vt:lpstr>
      <vt:lpstr>Monitoring Overview</vt:lpstr>
      <vt:lpstr>Monitoring Overview - Opening</vt:lpstr>
      <vt:lpstr>Monitoring Overview – Transaction Flow</vt:lpstr>
      <vt:lpstr>Transaction Flow - Component Legend</vt:lpstr>
      <vt:lpstr>Hover Over Component</vt:lpstr>
      <vt:lpstr>Right Click for Details</vt:lpstr>
      <vt:lpstr>Exercise</vt:lpstr>
      <vt:lpstr>Questions on Transaction Flow?</vt:lpstr>
      <vt:lpstr>Monitoring Overview</vt:lpstr>
      <vt:lpstr>App Overview – Click on Applications</vt:lpstr>
      <vt:lpstr>App Overview – Click on an App</vt:lpstr>
      <vt:lpstr>App Overview – Click on a Transaction</vt:lpstr>
      <vt:lpstr>Exercise</vt:lpstr>
      <vt:lpstr>Questions on Application Overview?</vt:lpstr>
      <vt:lpstr>Custom Dashboards</vt:lpstr>
      <vt:lpstr>Custom Dashboards – How to Access?</vt:lpstr>
      <vt:lpstr>General Dashboard</vt:lpstr>
      <vt:lpstr>AvgRT/Overview Dashboards</vt:lpstr>
      <vt:lpstr>Custom AvgRT/Overview Dashboards</vt:lpstr>
      <vt:lpstr>Custom AvgRT/Overview Dashboards</vt:lpstr>
      <vt:lpstr>Questions on AvgRT/Overview Dashboards?</vt:lpstr>
      <vt:lpstr>Host Health</vt:lpstr>
      <vt:lpstr>Monitoring Overview</vt:lpstr>
      <vt:lpstr>Host Health – Click on Processes/Hosts</vt:lpstr>
      <vt:lpstr>Host Health Overview Custom Dashboard</vt:lpstr>
      <vt:lpstr>Process Health – Click on Process</vt:lpstr>
      <vt:lpstr>Monitoring Overview – Host Health Revisited</vt:lpstr>
      <vt:lpstr>Exercise</vt:lpstr>
      <vt:lpstr>Questions?</vt:lpstr>
      <vt:lpstr>Verification of Alerts</vt:lpstr>
      <vt:lpstr>Incidents</vt:lpstr>
      <vt:lpstr>Where do I go to verify alerts?</vt:lpstr>
      <vt:lpstr>Exercise</vt:lpstr>
      <vt:lpstr>Alerting/Incident Questions?</vt:lpstr>
      <vt:lpstr>Recap</vt:lpstr>
      <vt:lpstr>Final Questions?</vt:lpstr>
      <vt:lpstr>Where do I find more info on &lt;Tool Name&gt;?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Kelly, Patricia</dc:creator>
  <cp:lastModifiedBy>Hales, Kayan</cp:lastModifiedBy>
  <cp:revision>354</cp:revision>
  <dcterms:created xsi:type="dcterms:W3CDTF">2016-02-17T20:09:10Z</dcterms:created>
  <dcterms:modified xsi:type="dcterms:W3CDTF">2017-02-21T07:05:55Z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0x01010065D050E9978BD34E970050E785E9DA00006349AC9D145C0942ADA12FD8C2467284</vt:lpwstr>
  </property>
  <property fmtid="{D5CDD505-2E9C-101B-9397-08002B2CF9AE}" pid="3" name="Role">
    <vt:lpwstr>;#DXS;#</vt:lpwstr>
  </property>
</Properties>
</file>